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6" r:id="rId1"/>
  </p:sldMasterIdLst>
  <p:sldIdLst>
    <p:sldId id="256" r:id="rId2"/>
    <p:sldId id="305" r:id="rId3"/>
    <p:sldId id="306" r:id="rId4"/>
    <p:sldId id="307" r:id="rId5"/>
    <p:sldId id="308" r:id="rId6"/>
    <p:sldId id="309" r:id="rId7"/>
    <p:sldId id="310" r:id="rId8"/>
    <p:sldId id="311" r:id="rId9"/>
    <p:sldId id="312" r:id="rId10"/>
    <p:sldId id="313" r:id="rId11"/>
    <p:sldId id="314" r:id="rId12"/>
    <p:sldId id="315" r:id="rId13"/>
    <p:sldId id="316" r:id="rId14"/>
    <p:sldId id="257" r:id="rId15"/>
    <p:sldId id="258" r:id="rId16"/>
    <p:sldId id="259" r:id="rId17"/>
    <p:sldId id="260" r:id="rId18"/>
    <p:sldId id="261" r:id="rId19"/>
    <p:sldId id="262" r:id="rId20"/>
    <p:sldId id="263" r:id="rId21"/>
    <p:sldId id="264" r:id="rId22"/>
    <p:sldId id="265" r:id="rId23"/>
    <p:sldId id="266" r:id="rId24"/>
    <p:sldId id="267" r:id="rId25"/>
    <p:sldId id="268" r:id="rId26"/>
    <p:sldId id="270" r:id="rId27"/>
    <p:sldId id="269" r:id="rId28"/>
    <p:sldId id="271" r:id="rId29"/>
    <p:sldId id="272" r:id="rId30"/>
    <p:sldId id="273" r:id="rId31"/>
    <p:sldId id="274" r:id="rId32"/>
    <p:sldId id="275" r:id="rId33"/>
    <p:sldId id="276" r:id="rId34"/>
    <p:sldId id="277" r:id="rId35"/>
    <p:sldId id="278" r:id="rId36"/>
    <p:sldId id="279" r:id="rId37"/>
    <p:sldId id="280" r:id="rId38"/>
    <p:sldId id="281" r:id="rId39"/>
    <p:sldId id="282" r:id="rId40"/>
    <p:sldId id="283" r:id="rId41"/>
    <p:sldId id="284" r:id="rId42"/>
    <p:sldId id="285" r:id="rId43"/>
    <p:sldId id="286" r:id="rId44"/>
    <p:sldId id="287" r:id="rId45"/>
    <p:sldId id="288" r:id="rId46"/>
    <p:sldId id="289" r:id="rId47"/>
    <p:sldId id="290" r:id="rId48"/>
    <p:sldId id="291" r:id="rId49"/>
    <p:sldId id="292" r:id="rId50"/>
    <p:sldId id="293" r:id="rId51"/>
    <p:sldId id="294" r:id="rId52"/>
    <p:sldId id="295" r:id="rId53"/>
    <p:sldId id="296" r:id="rId54"/>
    <p:sldId id="297" r:id="rId55"/>
    <p:sldId id="298" r:id="rId56"/>
    <p:sldId id="299" r:id="rId57"/>
    <p:sldId id="300" r:id="rId58"/>
    <p:sldId id="301" r:id="rId59"/>
    <p:sldId id="302" r:id="rId60"/>
    <p:sldId id="303" r:id="rId61"/>
    <p:sldId id="304"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12.2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2945 1065,'-24'-2,"0"0,0-2,0-1,-25-8,-26-5,-50-4,-181-7,-134 20,376 9,-84-2,-467 12,503-1,-205 46,240-35,2 3,0 3,-104 53,170-75,1 1,-1 0,1 1,0 0,1 0,-1 0,1 1,1 0,-1 1,-5 8,3 0,0 0,1 1,1 0,-6 24,-1 4,1 0,3 1,2 1,2 0,1 0,4 75,2-98,2-1,0 1,2-1,0 0,1 0,2-1,0 0,2 0,0-1,1 0,1-1,1 0,1-1,1 0,18 18,21 12,2-3,3-2,1-3,122 64,-62-49,230 73,244 36,-264-78,662 129,10-90,-86-69,-3-85,-702 5,-1-10,-2-8,-2-10,-2-9,330-145,-484 182,-1-3,-2-1,-1-3,-1-2,-1-1,-3-3,0-1,-3-2,-1-2,40-56,-49 58,-2-2,-1-1,30-71,-44 85,-2-1,-1 0,-1-1,-1 1,-2-1,-1-1,-1-30,-2 58,-9-194,6 168,-2 1,-1 0,-1 0,-20-52,7 39,-2 2,-2 0,-1 1,-2 2,-1 0,-2 2,-41-37,-28-15,-132-89,133 111,-2 4,-3 5,-2 5,-116-39,-450-112,-736-83,1005 236,-619 5,853 54,1 7,-172 42,111-18,-278 63,368-67,-211 89,-647 349,969-463,1 2,0 0,2 2,0 1,0 0,2 2,0 1,-20 26,33-35</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21.71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22.49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1,'75'43,"-43"-24,50 23,372 136,915 230,-1300-393,1-3,0-4,1-2,106-5,-103-3,-53 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22.8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12.913"/>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13.49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13.84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14.70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15.28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10,'0'-4,"0"-2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19.83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20.5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8T09:49:21.32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C0BC0-DF83-DF8D-744C-DE5318D22C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97A3144-1FE2-343F-6BFB-06FCFAE04C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9403E9E-E5B7-FE9A-8E0A-4DD69DD27A58}"/>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5" name="Footer Placeholder 4">
            <a:extLst>
              <a:ext uri="{FF2B5EF4-FFF2-40B4-BE49-F238E27FC236}">
                <a16:creationId xmlns:a16="http://schemas.microsoft.com/office/drawing/2014/main" id="{39F6BDB9-E856-9E4D-E325-EE1D5A7F4B9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F5A081-67C2-2A2A-21DB-9BD3C028D9D1}"/>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113862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EC3D0-D079-7224-048E-37456808BDBC}"/>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DFD3138-5381-F815-10CB-9EA720939B8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32DCC5B-B281-9A99-59D8-1F2561EC1A03}"/>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5" name="Footer Placeholder 4">
            <a:extLst>
              <a:ext uri="{FF2B5EF4-FFF2-40B4-BE49-F238E27FC236}">
                <a16:creationId xmlns:a16="http://schemas.microsoft.com/office/drawing/2014/main" id="{A925204C-AEDB-EED2-56D1-9A36E5602DD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E297E6-5C59-9335-9DE0-4A1A4437BE19}"/>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2475079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BCB4B4-08AA-659E-C575-C63616C812E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42188A6-FD85-DB1C-1729-F1C290DE300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0D27B75-ABBC-2B48-15CD-AC3043659D11}"/>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5" name="Footer Placeholder 4">
            <a:extLst>
              <a:ext uri="{FF2B5EF4-FFF2-40B4-BE49-F238E27FC236}">
                <a16:creationId xmlns:a16="http://schemas.microsoft.com/office/drawing/2014/main" id="{EF7F6DB9-D596-4CD1-E933-CD4BF0D1368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846F3EC-A51E-B490-38B0-191CB13A80CD}"/>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15541410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AE5DD-30E7-BB6A-A31A-4C4A962973F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18C7A55-24CF-6CD7-53CA-36027EC16CE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A12AC80-DCD0-C5B1-9241-CC793D331F20}"/>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5" name="Footer Placeholder 4">
            <a:extLst>
              <a:ext uri="{FF2B5EF4-FFF2-40B4-BE49-F238E27FC236}">
                <a16:creationId xmlns:a16="http://schemas.microsoft.com/office/drawing/2014/main" id="{3A47641C-E5B8-9060-100B-8E3A95FAEBA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C148927-A3C5-5E89-0201-A0062377CA74}"/>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526620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F32AB-CFE4-FA5F-EB5C-4C1D58659C0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98B8B1C-0140-B194-D0C0-34C7B83EB9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7602E8-C736-C89A-5EA7-2FAF1B421F02}"/>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5" name="Footer Placeholder 4">
            <a:extLst>
              <a:ext uri="{FF2B5EF4-FFF2-40B4-BE49-F238E27FC236}">
                <a16:creationId xmlns:a16="http://schemas.microsoft.com/office/drawing/2014/main" id="{36C15FD2-F7EE-D262-4CBF-83E3D12129A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D1F402B-3A5A-0413-4CA2-18C069F2E903}"/>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2764932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E00CCA-BBEB-072A-8A57-07DD5AA34BB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96451028-EDAD-C63D-E0F0-00F001886D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2771F19-EFEE-DAB3-0679-A2AEEC1581D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C34BAFD0-AB47-9A1D-39A6-28FBF89522A4}"/>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6" name="Footer Placeholder 5">
            <a:extLst>
              <a:ext uri="{FF2B5EF4-FFF2-40B4-BE49-F238E27FC236}">
                <a16:creationId xmlns:a16="http://schemas.microsoft.com/office/drawing/2014/main" id="{26463F38-85C1-B473-9962-451EA253545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3620AFB-4E61-3D32-C993-B754497A1C47}"/>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1030796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04641-8CF9-1EFB-7CB7-DBFAACA617A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51972E5-D6EB-9D74-26DC-33CC2B6BABF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E4A154E-279A-D78C-32D5-B40B655A1D5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987ED68B-22B4-CC9C-BD5B-1AAA66CADA7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18005B1-3A82-40C9-BE40-73C71A53F2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BCA5A9AF-EDC2-7826-E22C-6DA0766A4329}"/>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8" name="Footer Placeholder 7">
            <a:extLst>
              <a:ext uri="{FF2B5EF4-FFF2-40B4-BE49-F238E27FC236}">
                <a16:creationId xmlns:a16="http://schemas.microsoft.com/office/drawing/2014/main" id="{C6ABD169-CD7B-E667-909C-7F000FC53F5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E9E82CA-B38E-56FD-7DC8-143B0208DFA6}"/>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5995712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DE97C-B8E7-033D-7ADA-E5DB253681D9}"/>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C4B04A8-D11D-0CB8-09DA-17BB780BE708}"/>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4" name="Footer Placeholder 3">
            <a:extLst>
              <a:ext uri="{FF2B5EF4-FFF2-40B4-BE49-F238E27FC236}">
                <a16:creationId xmlns:a16="http://schemas.microsoft.com/office/drawing/2014/main" id="{E6B89957-9EFE-49A9-115B-5BF2E9F88AD7}"/>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257BE56-C88A-E89C-E7D8-73368FF20378}"/>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1421098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0DE7D3-BC13-5B91-DE0D-E560ED63DD06}"/>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3" name="Footer Placeholder 2">
            <a:extLst>
              <a:ext uri="{FF2B5EF4-FFF2-40B4-BE49-F238E27FC236}">
                <a16:creationId xmlns:a16="http://schemas.microsoft.com/office/drawing/2014/main" id="{57977D22-660E-603E-29BB-547CE437BBD5}"/>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993F8BA-0EB3-074B-B3E0-AED3078668F5}"/>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1176512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5D92D-B134-C471-73BE-011C60D1926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F9955440-B7AD-22A0-E60C-07CD8250FF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94CCA7E-DF8A-8904-579B-C002F5AD66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4FEFC6-1600-F51C-EA4D-4FCF53E2C5C6}"/>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6" name="Footer Placeholder 5">
            <a:extLst>
              <a:ext uri="{FF2B5EF4-FFF2-40B4-BE49-F238E27FC236}">
                <a16:creationId xmlns:a16="http://schemas.microsoft.com/office/drawing/2014/main" id="{D497C23A-33CC-465A-AEBB-5BE7042C081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8DE40F5-674D-74F1-BF00-3CA49D95949E}"/>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3707635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D6CE8-2BBE-48FA-8B90-A4CE37F737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599C3FD-06DF-8DDB-9AE4-D2F878B2A1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77FECB7C-43FC-B8DE-687F-7FDB373727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9CA99E-3A7F-1494-1408-9A77BE976BC5}"/>
              </a:ext>
            </a:extLst>
          </p:cNvPr>
          <p:cNvSpPr>
            <a:spLocks noGrp="1"/>
          </p:cNvSpPr>
          <p:nvPr>
            <p:ph type="dt" sz="half" idx="10"/>
          </p:nvPr>
        </p:nvSpPr>
        <p:spPr/>
        <p:txBody>
          <a:bodyPr/>
          <a:lstStyle/>
          <a:p>
            <a:fld id="{85A9829F-4F60-47CF-9592-B966FDED5615}" type="datetimeFigureOut">
              <a:rPr lang="en-IN" smtClean="0"/>
              <a:t>30-09-2023</a:t>
            </a:fld>
            <a:endParaRPr lang="en-IN"/>
          </a:p>
        </p:txBody>
      </p:sp>
      <p:sp>
        <p:nvSpPr>
          <p:cNvPr id="6" name="Footer Placeholder 5">
            <a:extLst>
              <a:ext uri="{FF2B5EF4-FFF2-40B4-BE49-F238E27FC236}">
                <a16:creationId xmlns:a16="http://schemas.microsoft.com/office/drawing/2014/main" id="{280EEE6C-908D-92BA-6B31-20C60AF77CB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F342C64-C4FE-7ABF-0D08-2638B147C958}"/>
              </a:ext>
            </a:extLst>
          </p:cNvPr>
          <p:cNvSpPr>
            <a:spLocks noGrp="1"/>
          </p:cNvSpPr>
          <p:nvPr>
            <p:ph type="sldNum" sz="quarter" idx="12"/>
          </p:nvPr>
        </p:nvSpPr>
        <p:spPr/>
        <p:txBody>
          <a:bodyPr/>
          <a:lstStyle/>
          <a:p>
            <a:fld id="{76F8EAB3-A9E7-4823-8134-83EBC736CDE8}" type="slidenum">
              <a:rPr lang="en-IN" smtClean="0"/>
              <a:t>‹#›</a:t>
            </a:fld>
            <a:endParaRPr lang="en-IN"/>
          </a:p>
        </p:txBody>
      </p:sp>
    </p:spTree>
    <p:extLst>
      <p:ext uri="{BB962C8B-B14F-4D97-AF65-F5344CB8AC3E}">
        <p14:creationId xmlns:p14="http://schemas.microsoft.com/office/powerpoint/2010/main" val="4063634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4EDDBE-4227-2A72-0C56-3BF249B239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C3F363E-C8CC-95E9-9137-21F6CCB9D43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030D86D-17B0-99AA-5110-D170B37EF8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A9829F-4F60-47CF-9592-B966FDED5615}" type="datetimeFigureOut">
              <a:rPr lang="en-IN" smtClean="0"/>
              <a:t>30-09-2023</a:t>
            </a:fld>
            <a:endParaRPr lang="en-IN"/>
          </a:p>
        </p:txBody>
      </p:sp>
      <p:sp>
        <p:nvSpPr>
          <p:cNvPr id="5" name="Footer Placeholder 4">
            <a:extLst>
              <a:ext uri="{FF2B5EF4-FFF2-40B4-BE49-F238E27FC236}">
                <a16:creationId xmlns:a16="http://schemas.microsoft.com/office/drawing/2014/main" id="{BC69AB8C-41D4-C096-2B15-A65EA19BD19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9C6DB61D-89A8-7490-9B46-D022A7BEB6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F8EAB3-A9E7-4823-8134-83EBC736CDE8}" type="slidenum">
              <a:rPr lang="en-IN" smtClean="0"/>
              <a:t>‹#›</a:t>
            </a:fld>
            <a:endParaRPr lang="en-IN"/>
          </a:p>
        </p:txBody>
      </p:sp>
    </p:spTree>
    <p:extLst>
      <p:ext uri="{BB962C8B-B14F-4D97-AF65-F5344CB8AC3E}">
        <p14:creationId xmlns:p14="http://schemas.microsoft.com/office/powerpoint/2010/main" val="2527843569"/>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hyperlink" Target="https://developer.mozilla.org/en-US/docs/Web/HTTP/Statu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hyperlink" Target="https://webscraper.io/test-sites/e-commerce/allinone/computers"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hyperlink" Target="https://www.geeksforgeeks.org/get-method-python-requests/"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customXml" Target="../ink/ink8.xml"/><Relationship Id="rId18" Type="http://schemas.openxmlformats.org/officeDocument/2006/relationships/customXml" Target="../ink/ink12.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customXml" Target="../ink/ink7.xml"/><Relationship Id="rId17" Type="http://schemas.openxmlformats.org/officeDocument/2006/relationships/image" Target="../media/image220.png"/><Relationship Id="rId2" Type="http://schemas.openxmlformats.org/officeDocument/2006/relationships/image" Target="../media/image23.png"/><Relationship Id="rId16" Type="http://schemas.openxmlformats.org/officeDocument/2006/relationships/customXml" Target="../ink/ink11.xml"/><Relationship Id="rId1" Type="http://schemas.openxmlformats.org/officeDocument/2006/relationships/slideLayout" Target="../slideLayouts/slideLayout1.xml"/><Relationship Id="rId6" Type="http://schemas.openxmlformats.org/officeDocument/2006/relationships/image" Target="../media/image200.png"/><Relationship Id="rId11" Type="http://schemas.openxmlformats.org/officeDocument/2006/relationships/image" Target="../media/image210.png"/><Relationship Id="rId5" Type="http://schemas.openxmlformats.org/officeDocument/2006/relationships/customXml" Target="../ink/ink2.xml"/><Relationship Id="rId15" Type="http://schemas.openxmlformats.org/officeDocument/2006/relationships/customXml" Target="../ink/ink10.xml"/><Relationship Id="rId10" Type="http://schemas.openxmlformats.org/officeDocument/2006/relationships/customXml" Target="../ink/ink6.xml"/><Relationship Id="rId19" Type="http://schemas.openxmlformats.org/officeDocument/2006/relationships/image" Target="../media/image24.png"/><Relationship Id="rId4" Type="http://schemas.openxmlformats.org/officeDocument/2006/relationships/image" Target="../media/image190.png"/><Relationship Id="rId9" Type="http://schemas.openxmlformats.org/officeDocument/2006/relationships/customXml" Target="../ink/ink5.xml"/><Relationship Id="rId14" Type="http://schemas.openxmlformats.org/officeDocument/2006/relationships/customXml" Target="../ink/ink9.xml"/></Relationships>
</file>

<file path=ppt/slides/_rels/slide22.xml.rels><?xml version="1.0" encoding="UTF-8" standalone="yes"?>
<Relationships xmlns="http://schemas.openxmlformats.org/package/2006/relationships"><Relationship Id="rId3" Type="http://schemas.openxmlformats.org/officeDocument/2006/relationships/hyperlink" Target="https://webscraper.io/test-sites/e-commerce/allinone/computers/tablets" TargetMode="External"/><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webscraper.io/test-sites/e-commerce/allinone/computers/tablets" TargetMode="External"/><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
        <p:nvSpPr>
          <p:cNvPr id="6" name="TextBox 5">
            <a:extLst>
              <a:ext uri="{FF2B5EF4-FFF2-40B4-BE49-F238E27FC236}">
                <a16:creationId xmlns:a16="http://schemas.microsoft.com/office/drawing/2014/main" id="{73E2DCAD-343F-9B07-B185-5628B750E341}"/>
              </a:ext>
            </a:extLst>
          </p:cNvPr>
          <p:cNvSpPr txBox="1"/>
          <p:nvPr/>
        </p:nvSpPr>
        <p:spPr>
          <a:xfrm>
            <a:off x="304081" y="1294765"/>
            <a:ext cx="6094562" cy="369332"/>
          </a:xfrm>
          <a:prstGeom prst="rect">
            <a:avLst/>
          </a:prstGeom>
          <a:noFill/>
        </p:spPr>
        <p:txBody>
          <a:bodyPr wrap="square">
            <a:spAutoFit/>
          </a:bodyPr>
          <a:lstStyle/>
          <a:p>
            <a:r>
              <a:rPr lang="en-US" dirty="0"/>
              <a:t>What is Web scraping &amp; How does it work.</a:t>
            </a:r>
            <a:endParaRPr lang="en-IN" dirty="0"/>
          </a:p>
        </p:txBody>
      </p:sp>
      <p:sp>
        <p:nvSpPr>
          <p:cNvPr id="8" name="TextBox 7">
            <a:extLst>
              <a:ext uri="{FF2B5EF4-FFF2-40B4-BE49-F238E27FC236}">
                <a16:creationId xmlns:a16="http://schemas.microsoft.com/office/drawing/2014/main" id="{0193390D-771F-1A22-4531-8010306B94DA}"/>
              </a:ext>
            </a:extLst>
          </p:cNvPr>
          <p:cNvSpPr txBox="1"/>
          <p:nvPr/>
        </p:nvSpPr>
        <p:spPr>
          <a:xfrm>
            <a:off x="304081" y="1664097"/>
            <a:ext cx="4897647" cy="369332"/>
          </a:xfrm>
          <a:prstGeom prst="rect">
            <a:avLst/>
          </a:prstGeom>
          <a:noFill/>
        </p:spPr>
        <p:txBody>
          <a:bodyPr wrap="square">
            <a:spAutoFit/>
          </a:bodyPr>
          <a:lstStyle/>
          <a:p>
            <a:r>
              <a:rPr lang="en-US" dirty="0"/>
              <a:t>Installation of Python and packages in Windows.</a:t>
            </a:r>
            <a:endParaRPr lang="en-IN" dirty="0"/>
          </a:p>
        </p:txBody>
      </p:sp>
      <p:sp>
        <p:nvSpPr>
          <p:cNvPr id="10" name="TextBox 9">
            <a:extLst>
              <a:ext uri="{FF2B5EF4-FFF2-40B4-BE49-F238E27FC236}">
                <a16:creationId xmlns:a16="http://schemas.microsoft.com/office/drawing/2014/main" id="{FABF2A17-D15B-A08E-DA40-9730A1D7CA6F}"/>
              </a:ext>
            </a:extLst>
          </p:cNvPr>
          <p:cNvSpPr txBox="1"/>
          <p:nvPr/>
        </p:nvSpPr>
        <p:spPr>
          <a:xfrm>
            <a:off x="304081" y="2046730"/>
            <a:ext cx="6094562" cy="369332"/>
          </a:xfrm>
          <a:prstGeom prst="rect">
            <a:avLst/>
          </a:prstGeom>
          <a:noFill/>
        </p:spPr>
        <p:txBody>
          <a:bodyPr wrap="square">
            <a:spAutoFit/>
          </a:bodyPr>
          <a:lstStyle/>
          <a:p>
            <a:r>
              <a:rPr lang="en-US" dirty="0"/>
              <a:t>How to view HTML source code in Google Chrome.</a:t>
            </a:r>
            <a:endParaRPr lang="en-IN" dirty="0"/>
          </a:p>
        </p:txBody>
      </p:sp>
      <p:sp>
        <p:nvSpPr>
          <p:cNvPr id="12" name="TextBox 11">
            <a:extLst>
              <a:ext uri="{FF2B5EF4-FFF2-40B4-BE49-F238E27FC236}">
                <a16:creationId xmlns:a16="http://schemas.microsoft.com/office/drawing/2014/main" id="{C4B74749-DFD7-B488-44AC-14F70D97436B}"/>
              </a:ext>
            </a:extLst>
          </p:cNvPr>
          <p:cNvSpPr txBox="1"/>
          <p:nvPr/>
        </p:nvSpPr>
        <p:spPr>
          <a:xfrm>
            <a:off x="364466" y="2429363"/>
            <a:ext cx="6094562" cy="369332"/>
          </a:xfrm>
          <a:prstGeom prst="rect">
            <a:avLst/>
          </a:prstGeom>
          <a:noFill/>
        </p:spPr>
        <p:txBody>
          <a:bodyPr wrap="square">
            <a:spAutoFit/>
          </a:bodyPr>
          <a:lstStyle/>
          <a:p>
            <a:r>
              <a:rPr lang="en-US" dirty="0"/>
              <a:t>Request Library for python for web scraping</a:t>
            </a:r>
            <a:endParaRPr lang="en-IN" dirty="0"/>
          </a:p>
        </p:txBody>
      </p:sp>
      <p:sp>
        <p:nvSpPr>
          <p:cNvPr id="14" name="TextBox 13">
            <a:extLst>
              <a:ext uri="{FF2B5EF4-FFF2-40B4-BE49-F238E27FC236}">
                <a16:creationId xmlns:a16="http://schemas.microsoft.com/office/drawing/2014/main" id="{133CCD1C-0A61-EB46-7A5D-0FF7954051B4}"/>
              </a:ext>
            </a:extLst>
          </p:cNvPr>
          <p:cNvSpPr txBox="1"/>
          <p:nvPr/>
        </p:nvSpPr>
        <p:spPr>
          <a:xfrm>
            <a:off x="364466" y="2873398"/>
            <a:ext cx="6094562" cy="369332"/>
          </a:xfrm>
          <a:prstGeom prst="rect">
            <a:avLst/>
          </a:prstGeom>
          <a:noFill/>
        </p:spPr>
        <p:txBody>
          <a:bodyPr wrap="square">
            <a:spAutoFit/>
          </a:bodyPr>
          <a:lstStyle/>
          <a:p>
            <a:r>
              <a:rPr lang="en-US" dirty="0"/>
              <a:t>How to parse HTML content using Beautiful Soup Library</a:t>
            </a:r>
            <a:endParaRPr lang="en-IN" dirty="0"/>
          </a:p>
        </p:txBody>
      </p:sp>
      <p:sp>
        <p:nvSpPr>
          <p:cNvPr id="16" name="TextBox 15">
            <a:extLst>
              <a:ext uri="{FF2B5EF4-FFF2-40B4-BE49-F238E27FC236}">
                <a16:creationId xmlns:a16="http://schemas.microsoft.com/office/drawing/2014/main" id="{45550B1D-031F-0195-4BA1-A781586AAADD}"/>
              </a:ext>
            </a:extLst>
          </p:cNvPr>
          <p:cNvSpPr txBox="1"/>
          <p:nvPr/>
        </p:nvSpPr>
        <p:spPr>
          <a:xfrm>
            <a:off x="364600" y="3365192"/>
            <a:ext cx="6094428" cy="369332"/>
          </a:xfrm>
          <a:prstGeom prst="rect">
            <a:avLst/>
          </a:prstGeom>
          <a:noFill/>
        </p:spPr>
        <p:txBody>
          <a:bodyPr wrap="square">
            <a:spAutoFit/>
          </a:bodyPr>
          <a:lstStyle/>
          <a:p>
            <a:r>
              <a:rPr lang="en-US" dirty="0"/>
              <a:t>How obtain HTML using </a:t>
            </a:r>
            <a:r>
              <a:rPr lang="en-US" dirty="0" err="1"/>
              <a:t>BeautifulSoup</a:t>
            </a:r>
            <a:endParaRPr lang="en-IN" dirty="0"/>
          </a:p>
        </p:txBody>
      </p:sp>
    </p:spTree>
    <p:extLst>
      <p:ext uri="{BB962C8B-B14F-4D97-AF65-F5344CB8AC3E}">
        <p14:creationId xmlns:p14="http://schemas.microsoft.com/office/powerpoint/2010/main" val="9306699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8230253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41733510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1762420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1300451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FAB53368-BDF6-ACA0-0399-54DBCB7AE0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092" y="75060"/>
            <a:ext cx="6069161" cy="3021431"/>
          </a:xfrm>
          <a:prstGeom prst="rect">
            <a:avLst/>
          </a:prstGeom>
        </p:spPr>
      </p:pic>
      <p:pic>
        <p:nvPicPr>
          <p:cNvPr id="5" name="Picture 4" descr="A diagram of a web scraping work&#10;&#10;Description automatically generated">
            <a:extLst>
              <a:ext uri="{FF2B5EF4-FFF2-40B4-BE49-F238E27FC236}">
                <a16:creationId xmlns:a16="http://schemas.microsoft.com/office/drawing/2014/main" id="{EE0BEF8B-DF5A-89E7-50FE-EB719D4C8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5524" y="75060"/>
            <a:ext cx="5290837" cy="3162463"/>
          </a:xfrm>
          <a:prstGeom prst="rect">
            <a:avLst/>
          </a:prstGeom>
        </p:spPr>
      </p:pic>
      <p:pic>
        <p:nvPicPr>
          <p:cNvPr id="7" name="Picture 6" descr="A screen shot of a computer screen&#10;&#10;Description automatically generated">
            <a:extLst>
              <a:ext uri="{FF2B5EF4-FFF2-40B4-BE49-F238E27FC236}">
                <a16:creationId xmlns:a16="http://schemas.microsoft.com/office/drawing/2014/main" id="{212642AC-3A5C-CE4E-4C7E-7A62D02721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5274" y="3537351"/>
            <a:ext cx="5588287" cy="3021431"/>
          </a:xfrm>
          <a:prstGeom prst="rect">
            <a:avLst/>
          </a:prstGeom>
        </p:spPr>
      </p:pic>
    </p:spTree>
    <p:extLst>
      <p:ext uri="{BB962C8B-B14F-4D97-AF65-F5344CB8AC3E}">
        <p14:creationId xmlns:p14="http://schemas.microsoft.com/office/powerpoint/2010/main" val="15795278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4848916" y="109616"/>
            <a:ext cx="4373593" cy="369332"/>
          </a:xfrm>
          <a:prstGeom prst="rect">
            <a:avLst/>
          </a:prstGeom>
          <a:noFill/>
          <a:ln w="28575">
            <a:solidFill>
              <a:srgbClr val="00B0F0"/>
            </a:solidFill>
          </a:ln>
        </p:spPr>
        <p:txBody>
          <a:bodyPr wrap="square" rtlCol="0">
            <a:spAutoFit/>
          </a:bodyPr>
          <a:lstStyle/>
          <a:p>
            <a:r>
              <a:rPr lang="en-IN" dirty="0"/>
              <a:t>                           Web Scrapping </a:t>
            </a:r>
          </a:p>
        </p:txBody>
      </p:sp>
      <p:pic>
        <p:nvPicPr>
          <p:cNvPr id="3" name="Picture 2" descr="A screen shot of a computer program&#10;&#10;Description automatically generated">
            <a:extLst>
              <a:ext uri="{FF2B5EF4-FFF2-40B4-BE49-F238E27FC236}">
                <a16:creationId xmlns:a16="http://schemas.microsoft.com/office/drawing/2014/main" id="{EC6843E1-37C2-16CB-7638-2F7E696973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04883" y="666364"/>
            <a:ext cx="4810796" cy="2762636"/>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0FAADE92-2F4E-60F6-E060-6EB70C37A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6321" y="574724"/>
            <a:ext cx="5204738" cy="2677937"/>
          </a:xfrm>
          <a:prstGeom prst="rect">
            <a:avLst/>
          </a:prstGeom>
        </p:spPr>
      </p:pic>
      <p:sp>
        <p:nvSpPr>
          <p:cNvPr id="11" name="TextBox 10">
            <a:extLst>
              <a:ext uri="{FF2B5EF4-FFF2-40B4-BE49-F238E27FC236}">
                <a16:creationId xmlns:a16="http://schemas.microsoft.com/office/drawing/2014/main" id="{F9A31406-6A6E-C5F2-0DE6-718C80D2B9A7}"/>
              </a:ext>
            </a:extLst>
          </p:cNvPr>
          <p:cNvSpPr txBox="1"/>
          <p:nvPr/>
        </p:nvSpPr>
        <p:spPr>
          <a:xfrm>
            <a:off x="155706" y="3598225"/>
            <a:ext cx="6096000" cy="369332"/>
          </a:xfrm>
          <a:prstGeom prst="rect">
            <a:avLst/>
          </a:prstGeom>
          <a:solidFill>
            <a:schemeClr val="accent2"/>
          </a:solidFill>
          <a:ln w="28575">
            <a:solidFill>
              <a:schemeClr val="tx1"/>
            </a:solidFill>
          </a:ln>
        </p:spPr>
        <p:txBody>
          <a:bodyPr wrap="square">
            <a:spAutoFit/>
          </a:bodyPr>
          <a:lstStyle/>
          <a:p>
            <a:r>
              <a:rPr lang="en-IN" dirty="0">
                <a:hlinkClick r:id="rId4"/>
              </a:rPr>
              <a:t>https://developer.mozilla.org/en-US/docs/Web/HTTP/Status</a:t>
            </a:r>
            <a:endParaRPr lang="en-IN" dirty="0"/>
          </a:p>
        </p:txBody>
      </p:sp>
      <p:pic>
        <p:nvPicPr>
          <p:cNvPr id="15" name="Picture 14" descr="A screen shot of a computer&#10;&#10;Description automatically generated">
            <a:extLst>
              <a:ext uri="{FF2B5EF4-FFF2-40B4-BE49-F238E27FC236}">
                <a16:creationId xmlns:a16="http://schemas.microsoft.com/office/drawing/2014/main" id="{7FAA4FE3-9765-A7F9-9B72-2A67832190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04883" y="3598225"/>
            <a:ext cx="5005347" cy="2432692"/>
          </a:xfrm>
          <a:prstGeom prst="rect">
            <a:avLst/>
          </a:prstGeom>
        </p:spPr>
      </p:pic>
      <p:pic>
        <p:nvPicPr>
          <p:cNvPr id="17" name="Picture 16" descr="A black screen with white text&#10;&#10;Description automatically generated">
            <a:extLst>
              <a:ext uri="{FF2B5EF4-FFF2-40B4-BE49-F238E27FC236}">
                <a16:creationId xmlns:a16="http://schemas.microsoft.com/office/drawing/2014/main" id="{964274A9-36BF-A12A-0581-B6B1DE1839E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2273" y="4083030"/>
            <a:ext cx="6230219" cy="2200246"/>
          </a:xfrm>
          <a:prstGeom prst="rect">
            <a:avLst/>
          </a:prstGeom>
        </p:spPr>
      </p:pic>
    </p:spTree>
    <p:extLst>
      <p:ext uri="{BB962C8B-B14F-4D97-AF65-F5344CB8AC3E}">
        <p14:creationId xmlns:p14="http://schemas.microsoft.com/office/powerpoint/2010/main" val="16101424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2022937" y="346286"/>
            <a:ext cx="4373593" cy="369332"/>
          </a:xfrm>
          <a:prstGeom prst="rect">
            <a:avLst/>
          </a:prstGeom>
          <a:noFill/>
          <a:ln w="28575">
            <a:solidFill>
              <a:srgbClr val="00B0F0"/>
            </a:solidFill>
          </a:ln>
        </p:spPr>
        <p:txBody>
          <a:bodyPr wrap="square" rtlCol="0">
            <a:spAutoFit/>
          </a:bodyPr>
          <a:lstStyle/>
          <a:p>
            <a:r>
              <a:rPr lang="en-IN" dirty="0"/>
              <a:t>                           Print HTML </a:t>
            </a:r>
          </a:p>
        </p:txBody>
      </p:sp>
      <p:pic>
        <p:nvPicPr>
          <p:cNvPr id="3" name="Picture 2" descr="A screen shot of a computer&#10;&#10;Description automatically generated">
            <a:extLst>
              <a:ext uri="{FF2B5EF4-FFF2-40B4-BE49-F238E27FC236}">
                <a16:creationId xmlns:a16="http://schemas.microsoft.com/office/drawing/2014/main" id="{B61BB992-36FC-D06A-8DB1-BA89EE0CE6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6602" y="145452"/>
            <a:ext cx="5029902" cy="2972215"/>
          </a:xfrm>
          <a:prstGeom prst="rect">
            <a:avLst/>
          </a:prstGeom>
        </p:spPr>
      </p:pic>
      <p:pic>
        <p:nvPicPr>
          <p:cNvPr id="8" name="Picture 7" descr="A screenshot of a computer program&#10;&#10;Description automatically generated">
            <a:extLst>
              <a:ext uri="{FF2B5EF4-FFF2-40B4-BE49-F238E27FC236}">
                <a16:creationId xmlns:a16="http://schemas.microsoft.com/office/drawing/2014/main" id="{22E4DB5B-7638-B8C4-16D0-F2784CE8FC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529" y="2009811"/>
            <a:ext cx="5291662" cy="4421172"/>
          </a:xfrm>
          <a:prstGeom prst="rect">
            <a:avLst/>
          </a:prstGeom>
        </p:spPr>
      </p:pic>
      <p:sp>
        <p:nvSpPr>
          <p:cNvPr id="10" name="TextBox 9">
            <a:extLst>
              <a:ext uri="{FF2B5EF4-FFF2-40B4-BE49-F238E27FC236}">
                <a16:creationId xmlns:a16="http://schemas.microsoft.com/office/drawing/2014/main" id="{239EBF14-199B-46AF-A3A3-32C69BF2B102}"/>
              </a:ext>
            </a:extLst>
          </p:cNvPr>
          <p:cNvSpPr txBox="1"/>
          <p:nvPr/>
        </p:nvSpPr>
        <p:spPr>
          <a:xfrm>
            <a:off x="343529" y="985228"/>
            <a:ext cx="6094428" cy="646331"/>
          </a:xfrm>
          <a:prstGeom prst="rect">
            <a:avLst/>
          </a:prstGeom>
          <a:noFill/>
          <a:ln w="28575">
            <a:solidFill>
              <a:schemeClr val="accent2">
                <a:lumMod val="60000"/>
                <a:lumOff val="40000"/>
              </a:schemeClr>
            </a:solidFill>
          </a:ln>
        </p:spPr>
        <p:txBody>
          <a:bodyPr wrap="square">
            <a:spAutoFit/>
          </a:bodyPr>
          <a:lstStyle/>
          <a:p>
            <a:pPr algn="ctr"/>
            <a:r>
              <a:rPr lang="en-US" dirty="0">
                <a:solidFill>
                  <a:schemeClr val="accent1"/>
                </a:solidFill>
              </a:rPr>
              <a:t>Example </a:t>
            </a:r>
          </a:p>
          <a:p>
            <a:pPr algn="ctr"/>
            <a:r>
              <a:rPr lang="en-US" dirty="0">
                <a:solidFill>
                  <a:schemeClr val="accent1"/>
                </a:solidFill>
              </a:rPr>
              <a:t>Make a request to a web page, and print the response text:</a:t>
            </a:r>
            <a:endParaRPr lang="en-IN" dirty="0">
              <a:solidFill>
                <a:schemeClr val="accent1"/>
              </a:solidFill>
            </a:endParaRPr>
          </a:p>
        </p:txBody>
      </p:sp>
      <p:pic>
        <p:nvPicPr>
          <p:cNvPr id="12" name="Picture 11" descr="A screenshot of a computer&#10;&#10;Description automatically generated">
            <a:extLst>
              <a:ext uri="{FF2B5EF4-FFF2-40B4-BE49-F238E27FC236}">
                <a16:creationId xmlns:a16="http://schemas.microsoft.com/office/drawing/2014/main" id="{13BBA805-6916-556B-2DA0-463E92266A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1521" y="3240463"/>
            <a:ext cx="5013328" cy="3283548"/>
          </a:xfrm>
          <a:prstGeom prst="rect">
            <a:avLst/>
          </a:prstGeom>
        </p:spPr>
      </p:pic>
    </p:spTree>
    <p:extLst>
      <p:ext uri="{BB962C8B-B14F-4D97-AF65-F5344CB8AC3E}">
        <p14:creationId xmlns:p14="http://schemas.microsoft.com/office/powerpoint/2010/main" val="2272451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1B3706-D856-12FE-F1AC-A79FD5752670}"/>
              </a:ext>
            </a:extLst>
          </p:cNvPr>
          <p:cNvSpPr txBox="1"/>
          <p:nvPr/>
        </p:nvSpPr>
        <p:spPr>
          <a:xfrm>
            <a:off x="3279816" y="250799"/>
            <a:ext cx="3981063" cy="369332"/>
          </a:xfrm>
          <a:prstGeom prst="rect">
            <a:avLst/>
          </a:prstGeom>
          <a:noFill/>
          <a:ln w="19050">
            <a:solidFill>
              <a:srgbClr val="FF0000"/>
            </a:solidFill>
          </a:ln>
        </p:spPr>
        <p:txBody>
          <a:bodyPr wrap="square">
            <a:spAutoFit/>
          </a:bodyPr>
          <a:lstStyle/>
          <a:p>
            <a:r>
              <a:rPr lang="en-US" dirty="0">
                <a:solidFill>
                  <a:schemeClr val="accent2"/>
                </a:solidFill>
              </a:rPr>
              <a:t>How obtain HTML using </a:t>
            </a:r>
            <a:r>
              <a:rPr lang="en-US" dirty="0" err="1">
                <a:solidFill>
                  <a:schemeClr val="accent2"/>
                </a:solidFill>
              </a:rPr>
              <a:t>BeautifulSoup</a:t>
            </a:r>
            <a:endParaRPr lang="en-IN" dirty="0">
              <a:solidFill>
                <a:schemeClr val="accent2"/>
              </a:solidFill>
            </a:endParaRPr>
          </a:p>
        </p:txBody>
      </p:sp>
      <p:pic>
        <p:nvPicPr>
          <p:cNvPr id="5" name="Picture 4" descr="A screen shot of a computer program&#10;&#10;Description automatically generated">
            <a:extLst>
              <a:ext uri="{FF2B5EF4-FFF2-40B4-BE49-F238E27FC236}">
                <a16:creationId xmlns:a16="http://schemas.microsoft.com/office/drawing/2014/main" id="{03D2B0FA-54F8-6850-E481-23B9310634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8876" y="917891"/>
            <a:ext cx="3981063" cy="4830357"/>
          </a:xfrm>
          <a:prstGeom prst="rect">
            <a:avLst/>
          </a:prstGeom>
        </p:spPr>
      </p:pic>
    </p:spTree>
    <p:extLst>
      <p:ext uri="{BB962C8B-B14F-4D97-AF65-F5344CB8AC3E}">
        <p14:creationId xmlns:p14="http://schemas.microsoft.com/office/powerpoint/2010/main" val="13653434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Different tested template for </a:t>
            </a:r>
            <a:r>
              <a:rPr lang="en-IN" dirty="0" err="1"/>
              <a:t>webscraping</a:t>
            </a:r>
            <a:endParaRPr lang="en-IN" dirty="0"/>
          </a:p>
        </p:txBody>
      </p:sp>
      <p:sp>
        <p:nvSpPr>
          <p:cNvPr id="3" name="TextBox 2">
            <a:extLst>
              <a:ext uri="{FF2B5EF4-FFF2-40B4-BE49-F238E27FC236}">
                <a16:creationId xmlns:a16="http://schemas.microsoft.com/office/drawing/2014/main" id="{12054A57-E73B-E12E-6FF0-CF6545492586}"/>
              </a:ext>
            </a:extLst>
          </p:cNvPr>
          <p:cNvSpPr txBox="1"/>
          <p:nvPr/>
        </p:nvSpPr>
        <p:spPr>
          <a:xfrm>
            <a:off x="577159" y="1224078"/>
            <a:ext cx="6362578" cy="646331"/>
          </a:xfrm>
          <a:prstGeom prst="rect">
            <a:avLst/>
          </a:prstGeom>
          <a:noFill/>
          <a:ln w="28575">
            <a:solidFill>
              <a:srgbClr val="FF0000"/>
            </a:solidFill>
          </a:ln>
        </p:spPr>
        <p:txBody>
          <a:bodyPr wrap="square">
            <a:spAutoFit/>
          </a:bodyPr>
          <a:lstStyle/>
          <a:p>
            <a:r>
              <a:rPr lang="en-IN" dirty="0">
                <a:hlinkClick r:id="rId2"/>
              </a:rPr>
              <a:t>https://webscraper.io/test-sites/e-commerce/allinone/computers</a:t>
            </a:r>
            <a:endParaRPr lang="en-IN" dirty="0"/>
          </a:p>
          <a:p>
            <a:endParaRPr lang="en-IN" dirty="0"/>
          </a:p>
        </p:txBody>
      </p:sp>
    </p:spTree>
    <p:extLst>
      <p:ext uri="{BB962C8B-B14F-4D97-AF65-F5344CB8AC3E}">
        <p14:creationId xmlns:p14="http://schemas.microsoft.com/office/powerpoint/2010/main" val="3597721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625400" y="192377"/>
            <a:ext cx="4373593" cy="369332"/>
          </a:xfrm>
          <a:prstGeom prst="rect">
            <a:avLst/>
          </a:prstGeom>
          <a:noFill/>
          <a:ln w="28575">
            <a:solidFill>
              <a:srgbClr val="00B0F0"/>
            </a:solidFill>
          </a:ln>
        </p:spPr>
        <p:txBody>
          <a:bodyPr wrap="square" rtlCol="0">
            <a:spAutoFit/>
          </a:bodyPr>
          <a:lstStyle/>
          <a:p>
            <a:r>
              <a:rPr lang="en-IN" dirty="0"/>
              <a:t>                           How to see attributes</a:t>
            </a:r>
          </a:p>
        </p:txBody>
      </p:sp>
      <p:pic>
        <p:nvPicPr>
          <p:cNvPr id="3" name="Picture 2" descr="A screenshot of a computer program&#10;&#10;Description automatically generated">
            <a:extLst>
              <a:ext uri="{FF2B5EF4-FFF2-40B4-BE49-F238E27FC236}">
                <a16:creationId xmlns:a16="http://schemas.microsoft.com/office/drawing/2014/main" id="{E8FEA7D5-28A8-2391-ED3D-2E5731082F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480" y="854793"/>
            <a:ext cx="4028163" cy="4992411"/>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5A48E56F-B570-1614-F96E-4968D9F73C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6643" y="932793"/>
            <a:ext cx="4204359" cy="4836410"/>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36D699CE-B5A6-67A5-E24B-901232049D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1334" y="1008993"/>
            <a:ext cx="3582186" cy="4506473"/>
          </a:xfrm>
          <a:prstGeom prst="rect">
            <a:avLst/>
          </a:prstGeom>
        </p:spPr>
      </p:pic>
    </p:spTree>
    <p:extLst>
      <p:ext uri="{BB962C8B-B14F-4D97-AF65-F5344CB8AC3E}">
        <p14:creationId xmlns:p14="http://schemas.microsoft.com/office/powerpoint/2010/main" val="2652024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EE0AA6-8442-87D2-9C22-59A8E52E1291}"/>
              </a:ext>
            </a:extLst>
          </p:cNvPr>
          <p:cNvSpPr txBox="1"/>
          <p:nvPr/>
        </p:nvSpPr>
        <p:spPr>
          <a:xfrm>
            <a:off x="542925" y="537686"/>
            <a:ext cx="10839450" cy="923330"/>
          </a:xfrm>
          <a:prstGeom prst="rect">
            <a:avLst/>
          </a:prstGeom>
          <a:noFill/>
        </p:spPr>
        <p:txBody>
          <a:bodyPr wrap="square">
            <a:spAutoFit/>
          </a:bodyPr>
          <a:lstStyle/>
          <a:p>
            <a:pPr algn="ctr" fontAlgn="base"/>
            <a:r>
              <a:rPr lang="en-US" b="1" i="0" dirty="0">
                <a:solidFill>
                  <a:srgbClr val="273239"/>
                </a:solidFill>
                <a:effectLst/>
                <a:latin typeface="Nunito" pitchFamily="2" charset="0"/>
              </a:rPr>
              <a:t>Requests Module</a:t>
            </a:r>
          </a:p>
          <a:p>
            <a:pPr algn="l" fontAlgn="base"/>
            <a:r>
              <a:rPr lang="en-US" b="0" i="0" dirty="0">
                <a:solidFill>
                  <a:srgbClr val="273239"/>
                </a:solidFill>
                <a:effectLst/>
                <a:latin typeface="Nunito" pitchFamily="2" charset="0"/>
              </a:rPr>
              <a:t>Requests library is used for making HTTP requests to a specific URL and returns the response. Python requests provide inbuilt functionalities for managing both the request and response.</a:t>
            </a:r>
          </a:p>
        </p:txBody>
      </p:sp>
      <p:sp>
        <p:nvSpPr>
          <p:cNvPr id="6" name="TextBox 5">
            <a:extLst>
              <a:ext uri="{FF2B5EF4-FFF2-40B4-BE49-F238E27FC236}">
                <a16:creationId xmlns:a16="http://schemas.microsoft.com/office/drawing/2014/main" id="{755C30D6-0FF7-44D1-F5D4-4FF859CE17E1}"/>
              </a:ext>
            </a:extLst>
          </p:cNvPr>
          <p:cNvSpPr txBox="1"/>
          <p:nvPr/>
        </p:nvSpPr>
        <p:spPr>
          <a:xfrm>
            <a:off x="228600" y="1561326"/>
            <a:ext cx="6096000" cy="369332"/>
          </a:xfrm>
          <a:prstGeom prst="rect">
            <a:avLst/>
          </a:prstGeom>
          <a:solidFill>
            <a:schemeClr val="accent4">
              <a:lumMod val="40000"/>
              <a:lumOff val="60000"/>
            </a:schemeClr>
          </a:solidFill>
        </p:spPr>
        <p:txBody>
          <a:bodyPr wrap="square">
            <a:spAutoFit/>
          </a:bodyPr>
          <a:lstStyle/>
          <a:p>
            <a:r>
              <a:rPr lang="en-IN" dirty="0"/>
              <a:t>Installation</a:t>
            </a:r>
          </a:p>
        </p:txBody>
      </p:sp>
      <p:sp>
        <p:nvSpPr>
          <p:cNvPr id="8" name="TextBox 7">
            <a:extLst>
              <a:ext uri="{FF2B5EF4-FFF2-40B4-BE49-F238E27FC236}">
                <a16:creationId xmlns:a16="http://schemas.microsoft.com/office/drawing/2014/main" id="{1F836E57-25E3-4B4E-7EE4-8AB52268EFC5}"/>
              </a:ext>
            </a:extLst>
          </p:cNvPr>
          <p:cNvSpPr txBox="1"/>
          <p:nvPr/>
        </p:nvSpPr>
        <p:spPr>
          <a:xfrm>
            <a:off x="1333500" y="2040880"/>
            <a:ext cx="6096000" cy="369332"/>
          </a:xfrm>
          <a:prstGeom prst="rect">
            <a:avLst/>
          </a:prstGeom>
          <a:solidFill>
            <a:schemeClr val="accent2">
              <a:lumMod val="60000"/>
              <a:lumOff val="40000"/>
            </a:schemeClr>
          </a:solidFill>
        </p:spPr>
        <p:txBody>
          <a:bodyPr wrap="square">
            <a:spAutoFit/>
          </a:bodyPr>
          <a:lstStyle/>
          <a:p>
            <a:r>
              <a:rPr lang="en-IN" dirty="0"/>
              <a:t>pip install requests</a:t>
            </a:r>
          </a:p>
        </p:txBody>
      </p:sp>
      <p:sp>
        <p:nvSpPr>
          <p:cNvPr id="10" name="TextBox 9">
            <a:extLst>
              <a:ext uri="{FF2B5EF4-FFF2-40B4-BE49-F238E27FC236}">
                <a16:creationId xmlns:a16="http://schemas.microsoft.com/office/drawing/2014/main" id="{91E3F54C-A601-03AF-EA5C-583C0F7534E3}"/>
              </a:ext>
            </a:extLst>
          </p:cNvPr>
          <p:cNvSpPr txBox="1"/>
          <p:nvPr/>
        </p:nvSpPr>
        <p:spPr>
          <a:xfrm>
            <a:off x="3171825" y="2491859"/>
            <a:ext cx="6096000" cy="1754326"/>
          </a:xfrm>
          <a:prstGeom prst="rect">
            <a:avLst/>
          </a:prstGeom>
          <a:solidFill>
            <a:schemeClr val="accent3">
              <a:lumMod val="20000"/>
              <a:lumOff val="80000"/>
            </a:schemeClr>
          </a:solidFill>
          <a:ln w="19050">
            <a:solidFill>
              <a:schemeClr val="accent1"/>
            </a:solidFill>
          </a:ln>
        </p:spPr>
        <p:txBody>
          <a:bodyPr wrap="square">
            <a:spAutoFit/>
          </a:bodyPr>
          <a:lstStyle/>
          <a:p>
            <a:r>
              <a:rPr lang="en-US"/>
              <a:t>Python requests module has several built-in methods to make HTTP requests to specified URI using GET, POST, PUT, PATCH, or HEAD requests. A HTTP request is meant to either retrieve data from a specified URI or to push data to a server. It works as a request-response protocol between a client and a server. Here we will be using the GET request. </a:t>
            </a:r>
            <a:endParaRPr lang="en-IN" dirty="0"/>
          </a:p>
        </p:txBody>
      </p:sp>
      <p:sp>
        <p:nvSpPr>
          <p:cNvPr id="12" name="TextBox 11">
            <a:extLst>
              <a:ext uri="{FF2B5EF4-FFF2-40B4-BE49-F238E27FC236}">
                <a16:creationId xmlns:a16="http://schemas.microsoft.com/office/drawing/2014/main" id="{C299B14A-C406-E7C6-992A-5148A97D4CF4}"/>
              </a:ext>
            </a:extLst>
          </p:cNvPr>
          <p:cNvSpPr txBox="1"/>
          <p:nvPr/>
        </p:nvSpPr>
        <p:spPr>
          <a:xfrm>
            <a:off x="5876925" y="4696509"/>
            <a:ext cx="6096000" cy="1200329"/>
          </a:xfrm>
          <a:prstGeom prst="rect">
            <a:avLst/>
          </a:prstGeom>
          <a:solidFill>
            <a:schemeClr val="accent6">
              <a:lumMod val="40000"/>
              <a:lumOff val="60000"/>
            </a:schemeClr>
          </a:solidFill>
        </p:spPr>
        <p:txBody>
          <a:bodyPr wrap="square">
            <a:spAutoFit/>
          </a:bodyPr>
          <a:lstStyle/>
          <a:p>
            <a:r>
              <a:rPr lang="en-US" b="0" i="0" u="sng" dirty="0">
                <a:effectLst/>
                <a:latin typeface="Nunito" pitchFamily="2" charset="0"/>
                <a:hlinkClick r:id="rId2"/>
              </a:rPr>
              <a:t>GET method</a:t>
            </a:r>
            <a:r>
              <a:rPr lang="en-US" b="0" i="0" dirty="0">
                <a:solidFill>
                  <a:srgbClr val="273239"/>
                </a:solidFill>
                <a:effectLst/>
                <a:latin typeface="Nunito" pitchFamily="2" charset="0"/>
              </a:rPr>
              <a:t> is used to retrieve information from the given server using a given URI. The GET method sends the encoded user information appended to the page request. </a:t>
            </a:r>
            <a:endParaRPr lang="en-IN" dirty="0"/>
          </a:p>
        </p:txBody>
      </p:sp>
    </p:spTree>
    <p:extLst>
      <p:ext uri="{BB962C8B-B14F-4D97-AF65-F5344CB8AC3E}">
        <p14:creationId xmlns:p14="http://schemas.microsoft.com/office/powerpoint/2010/main" val="2677486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7068236" cy="369332"/>
          </a:xfrm>
          <a:prstGeom prst="rect">
            <a:avLst/>
          </a:prstGeom>
          <a:noFill/>
          <a:ln w="28575">
            <a:solidFill>
              <a:schemeClr val="accent4">
                <a:lumMod val="75000"/>
              </a:schemeClr>
            </a:solidFill>
          </a:ln>
        </p:spPr>
        <p:txBody>
          <a:bodyPr wrap="square" rtlCol="0">
            <a:spAutoFit/>
          </a:bodyPr>
          <a:lstStyle/>
          <a:p>
            <a:r>
              <a:rPr lang="en-IN" dirty="0"/>
              <a:t>                           how to get attributes inside tag</a:t>
            </a:r>
          </a:p>
        </p:txBody>
      </p:sp>
      <p:pic>
        <p:nvPicPr>
          <p:cNvPr id="3" name="Picture 2" descr="A computer screen shot of a program&#10;&#10;Description automatically generated">
            <a:extLst>
              <a:ext uri="{FF2B5EF4-FFF2-40B4-BE49-F238E27FC236}">
                <a16:creationId xmlns:a16="http://schemas.microsoft.com/office/drawing/2014/main" id="{18CEA428-E0A4-1F1B-EB23-0513C5CFB7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012" y="1049496"/>
            <a:ext cx="4685499" cy="2962688"/>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C513AE49-2C0B-CF3A-F4AB-9F01BD2B06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7352" y="1049496"/>
            <a:ext cx="4035623" cy="2962688"/>
          </a:xfrm>
          <a:prstGeom prst="rect">
            <a:avLst/>
          </a:prstGeom>
        </p:spPr>
      </p:pic>
      <p:pic>
        <p:nvPicPr>
          <p:cNvPr id="8" name="Picture 7" descr="A screen shot of a computer program&#10;&#10;Description automatically generated">
            <a:extLst>
              <a:ext uri="{FF2B5EF4-FFF2-40B4-BE49-F238E27FC236}">
                <a16:creationId xmlns:a16="http://schemas.microsoft.com/office/drawing/2014/main" id="{DD2B9C45-5F27-1517-8EA0-96E0402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2980" y="4341343"/>
            <a:ext cx="4019531" cy="2257545"/>
          </a:xfrm>
          <a:prstGeom prst="rect">
            <a:avLst/>
          </a:prstGeom>
        </p:spPr>
      </p:pic>
    </p:spTree>
    <p:extLst>
      <p:ext uri="{BB962C8B-B14F-4D97-AF65-F5344CB8AC3E}">
        <p14:creationId xmlns:p14="http://schemas.microsoft.com/office/powerpoint/2010/main" val="6570828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909203" y="202550"/>
            <a:ext cx="4373593" cy="369332"/>
          </a:xfrm>
          <a:prstGeom prst="rect">
            <a:avLst/>
          </a:prstGeom>
          <a:noFill/>
          <a:ln w="28575">
            <a:solidFill>
              <a:srgbClr val="00B0F0"/>
            </a:solidFill>
          </a:ln>
        </p:spPr>
        <p:txBody>
          <a:bodyPr wrap="square" rtlCol="0">
            <a:spAutoFit/>
          </a:bodyPr>
          <a:lstStyle/>
          <a:p>
            <a:r>
              <a:rPr lang="en-IN" dirty="0"/>
              <a:t>           Navigation string in the HTML</a:t>
            </a:r>
          </a:p>
        </p:txBody>
      </p:sp>
      <p:sp>
        <p:nvSpPr>
          <p:cNvPr id="3" name="TextBox 2">
            <a:extLst>
              <a:ext uri="{FF2B5EF4-FFF2-40B4-BE49-F238E27FC236}">
                <a16:creationId xmlns:a16="http://schemas.microsoft.com/office/drawing/2014/main" id="{DCE952F2-7484-07E1-A5D2-A3C0B24BDA32}"/>
              </a:ext>
            </a:extLst>
          </p:cNvPr>
          <p:cNvSpPr txBox="1"/>
          <p:nvPr/>
        </p:nvSpPr>
        <p:spPr>
          <a:xfrm>
            <a:off x="430763" y="944413"/>
            <a:ext cx="6821063" cy="369332"/>
          </a:xfrm>
          <a:prstGeom prst="rect">
            <a:avLst/>
          </a:prstGeom>
          <a:noFill/>
        </p:spPr>
        <p:txBody>
          <a:bodyPr wrap="square">
            <a:spAutoFit/>
          </a:bodyPr>
          <a:lstStyle/>
          <a:p>
            <a:r>
              <a:rPr lang="en-US" dirty="0"/>
              <a:t>A Navigable string object holds the text within an HTML or an XML tag.</a:t>
            </a:r>
            <a:endParaRPr lang="en-IN" dirty="0"/>
          </a:p>
        </p:txBody>
      </p:sp>
      <p:pic>
        <p:nvPicPr>
          <p:cNvPr id="6" name="Picture 5" descr="A screenshot of a building&#10;&#10;Description automatically generated">
            <a:extLst>
              <a:ext uri="{FF2B5EF4-FFF2-40B4-BE49-F238E27FC236}">
                <a16:creationId xmlns:a16="http://schemas.microsoft.com/office/drawing/2014/main" id="{295B2841-1972-144C-4D1C-1946D075F8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363" y="1700073"/>
            <a:ext cx="6872679" cy="3805146"/>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DC9C474E-6E20-1260-1543-8580E04DA9A0}"/>
                  </a:ext>
                </a:extLst>
              </p14:cNvPr>
              <p14:cNvContentPartPr/>
              <p14:nvPr/>
            </p14:nvContentPartPr>
            <p14:xfrm>
              <a:off x="4498527" y="4451275"/>
              <a:ext cx="2900880" cy="1169280"/>
            </p14:xfrm>
          </p:contentPart>
        </mc:Choice>
        <mc:Fallback xmlns="">
          <p:pic>
            <p:nvPicPr>
              <p:cNvPr id="7" name="Ink 6">
                <a:extLst>
                  <a:ext uri="{FF2B5EF4-FFF2-40B4-BE49-F238E27FC236}">
                    <a16:creationId xmlns:a16="http://schemas.microsoft.com/office/drawing/2014/main" id="{DC9C474E-6E20-1260-1543-8580E04DA9A0}"/>
                  </a:ext>
                </a:extLst>
              </p:cNvPr>
              <p:cNvPicPr/>
              <p:nvPr/>
            </p:nvPicPr>
            <p:blipFill>
              <a:blip r:embed="rId4"/>
              <a:stretch>
                <a:fillRect/>
              </a:stretch>
            </p:blipFill>
            <p:spPr>
              <a:xfrm>
                <a:off x="4444527" y="4343635"/>
                <a:ext cx="3008520" cy="13849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3F7351FD-CE4A-4C1F-E852-35A56FCAD5CE}"/>
                  </a:ext>
                </a:extLst>
              </p14:cNvPr>
              <p14:cNvContentPartPr/>
              <p14:nvPr/>
            </p14:nvContentPartPr>
            <p14:xfrm>
              <a:off x="10637957" y="4155462"/>
              <a:ext cx="360" cy="360"/>
            </p14:xfrm>
          </p:contentPart>
        </mc:Choice>
        <mc:Fallback xmlns="">
          <p:pic>
            <p:nvPicPr>
              <p:cNvPr id="8" name="Ink 7">
                <a:extLst>
                  <a:ext uri="{FF2B5EF4-FFF2-40B4-BE49-F238E27FC236}">
                    <a16:creationId xmlns:a16="http://schemas.microsoft.com/office/drawing/2014/main" id="{3F7351FD-CE4A-4C1F-E852-35A56FCAD5CE}"/>
                  </a:ext>
                </a:extLst>
              </p:cNvPr>
              <p:cNvPicPr/>
              <p:nvPr/>
            </p:nvPicPr>
            <p:blipFill>
              <a:blip r:embed="rId6"/>
              <a:stretch>
                <a:fillRect/>
              </a:stretch>
            </p:blipFill>
            <p:spPr>
              <a:xfrm>
                <a:off x="10583957" y="404782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1469BA09-74E6-3792-DD8A-A351C7852579}"/>
                  </a:ext>
                </a:extLst>
              </p14:cNvPr>
              <p14:cNvContentPartPr/>
              <p14:nvPr/>
            </p14:nvContentPartPr>
            <p14:xfrm>
              <a:off x="11434277" y="3413142"/>
              <a:ext cx="360" cy="360"/>
            </p14:xfrm>
          </p:contentPart>
        </mc:Choice>
        <mc:Fallback xmlns="">
          <p:pic>
            <p:nvPicPr>
              <p:cNvPr id="9" name="Ink 8">
                <a:extLst>
                  <a:ext uri="{FF2B5EF4-FFF2-40B4-BE49-F238E27FC236}">
                    <a16:creationId xmlns:a16="http://schemas.microsoft.com/office/drawing/2014/main" id="{1469BA09-74E6-3792-DD8A-A351C7852579}"/>
                  </a:ext>
                </a:extLst>
              </p:cNvPr>
              <p:cNvPicPr/>
              <p:nvPr/>
            </p:nvPicPr>
            <p:blipFill>
              <a:blip r:embed="rId6"/>
              <a:stretch>
                <a:fillRect/>
              </a:stretch>
            </p:blipFill>
            <p:spPr>
              <a:xfrm>
                <a:off x="11380637" y="330514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9ACC9E2C-8A31-E93F-2E89-B90D490BBD1F}"/>
                  </a:ext>
                </a:extLst>
              </p14:cNvPr>
              <p14:cNvContentPartPr/>
              <p14:nvPr/>
            </p14:nvContentPartPr>
            <p14:xfrm>
              <a:off x="8392277" y="3041622"/>
              <a:ext cx="360" cy="360"/>
            </p14:xfrm>
          </p:contentPart>
        </mc:Choice>
        <mc:Fallback xmlns="">
          <p:pic>
            <p:nvPicPr>
              <p:cNvPr id="10" name="Ink 9">
                <a:extLst>
                  <a:ext uri="{FF2B5EF4-FFF2-40B4-BE49-F238E27FC236}">
                    <a16:creationId xmlns:a16="http://schemas.microsoft.com/office/drawing/2014/main" id="{9ACC9E2C-8A31-E93F-2E89-B90D490BBD1F}"/>
                  </a:ext>
                </a:extLst>
              </p:cNvPr>
              <p:cNvPicPr/>
              <p:nvPr/>
            </p:nvPicPr>
            <p:blipFill>
              <a:blip r:embed="rId6"/>
              <a:stretch>
                <a:fillRect/>
              </a:stretch>
            </p:blipFill>
            <p:spPr>
              <a:xfrm>
                <a:off x="8338637" y="293398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43109D9A-6ADE-B898-285F-EECA01CA6A97}"/>
                  </a:ext>
                </a:extLst>
              </p14:cNvPr>
              <p14:cNvContentPartPr/>
              <p14:nvPr/>
            </p14:nvContentPartPr>
            <p14:xfrm>
              <a:off x="6654197" y="3213702"/>
              <a:ext cx="360" cy="360"/>
            </p14:xfrm>
          </p:contentPart>
        </mc:Choice>
        <mc:Fallback xmlns="">
          <p:pic>
            <p:nvPicPr>
              <p:cNvPr id="11" name="Ink 10">
                <a:extLst>
                  <a:ext uri="{FF2B5EF4-FFF2-40B4-BE49-F238E27FC236}">
                    <a16:creationId xmlns:a16="http://schemas.microsoft.com/office/drawing/2014/main" id="{43109D9A-6ADE-B898-285F-EECA01CA6A97}"/>
                  </a:ext>
                </a:extLst>
              </p:cNvPr>
              <p:cNvPicPr/>
              <p:nvPr/>
            </p:nvPicPr>
            <p:blipFill>
              <a:blip r:embed="rId6"/>
              <a:stretch>
                <a:fillRect/>
              </a:stretch>
            </p:blipFill>
            <p:spPr>
              <a:xfrm>
                <a:off x="6600197" y="310606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23BF4900-FAC8-5B73-621D-D4664D305CDC}"/>
                  </a:ext>
                </a:extLst>
              </p14:cNvPr>
              <p14:cNvContentPartPr/>
              <p14:nvPr/>
            </p14:nvContentPartPr>
            <p14:xfrm>
              <a:off x="10356797" y="430902"/>
              <a:ext cx="360" cy="3960"/>
            </p14:xfrm>
          </p:contentPart>
        </mc:Choice>
        <mc:Fallback xmlns="">
          <p:pic>
            <p:nvPicPr>
              <p:cNvPr id="12" name="Ink 11">
                <a:extLst>
                  <a:ext uri="{FF2B5EF4-FFF2-40B4-BE49-F238E27FC236}">
                    <a16:creationId xmlns:a16="http://schemas.microsoft.com/office/drawing/2014/main" id="{23BF4900-FAC8-5B73-621D-D4664D305CDC}"/>
                  </a:ext>
                </a:extLst>
              </p:cNvPr>
              <p:cNvPicPr/>
              <p:nvPr/>
            </p:nvPicPr>
            <p:blipFill>
              <a:blip r:embed="rId11"/>
              <a:stretch>
                <a:fillRect/>
              </a:stretch>
            </p:blipFill>
            <p:spPr>
              <a:xfrm>
                <a:off x="10303157" y="322902"/>
                <a:ext cx="108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56E65BA9-20E1-EFD6-D9D6-9A25AD097AD8}"/>
                  </a:ext>
                </a:extLst>
              </p14:cNvPr>
              <p14:cNvContentPartPr/>
              <p14:nvPr/>
            </p14:nvContentPartPr>
            <p14:xfrm>
              <a:off x="1810757" y="506862"/>
              <a:ext cx="360" cy="360"/>
            </p14:xfrm>
          </p:contentPart>
        </mc:Choice>
        <mc:Fallback xmlns="">
          <p:pic>
            <p:nvPicPr>
              <p:cNvPr id="13" name="Ink 12">
                <a:extLst>
                  <a:ext uri="{FF2B5EF4-FFF2-40B4-BE49-F238E27FC236}">
                    <a16:creationId xmlns:a16="http://schemas.microsoft.com/office/drawing/2014/main" id="{56E65BA9-20E1-EFD6-D9D6-9A25AD097AD8}"/>
                  </a:ext>
                </a:extLst>
              </p:cNvPr>
              <p:cNvPicPr/>
              <p:nvPr/>
            </p:nvPicPr>
            <p:blipFill>
              <a:blip r:embed="rId6"/>
              <a:stretch>
                <a:fillRect/>
              </a:stretch>
            </p:blipFill>
            <p:spPr>
              <a:xfrm>
                <a:off x="1756757" y="39922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Ink 13">
                <a:extLst>
                  <a:ext uri="{FF2B5EF4-FFF2-40B4-BE49-F238E27FC236}">
                    <a16:creationId xmlns:a16="http://schemas.microsoft.com/office/drawing/2014/main" id="{793602B3-7C7D-F43B-9EB2-6ABE86023D66}"/>
                  </a:ext>
                </a:extLst>
              </p14:cNvPr>
              <p14:cNvContentPartPr/>
              <p14:nvPr/>
            </p14:nvContentPartPr>
            <p14:xfrm>
              <a:off x="7025357" y="5477022"/>
              <a:ext cx="360" cy="360"/>
            </p14:xfrm>
          </p:contentPart>
        </mc:Choice>
        <mc:Fallback xmlns="">
          <p:pic>
            <p:nvPicPr>
              <p:cNvPr id="14" name="Ink 13">
                <a:extLst>
                  <a:ext uri="{FF2B5EF4-FFF2-40B4-BE49-F238E27FC236}">
                    <a16:creationId xmlns:a16="http://schemas.microsoft.com/office/drawing/2014/main" id="{793602B3-7C7D-F43B-9EB2-6ABE86023D66}"/>
                  </a:ext>
                </a:extLst>
              </p:cNvPr>
              <p:cNvPicPr/>
              <p:nvPr/>
            </p:nvPicPr>
            <p:blipFill>
              <a:blip r:embed="rId6"/>
              <a:stretch>
                <a:fillRect/>
              </a:stretch>
            </p:blipFill>
            <p:spPr>
              <a:xfrm>
                <a:off x="6971717" y="536902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72D9CFD1-F82E-D5D9-A30A-B6B61A9A51BC}"/>
                  </a:ext>
                </a:extLst>
              </p14:cNvPr>
              <p14:cNvContentPartPr/>
              <p14:nvPr/>
            </p14:nvContentPartPr>
            <p14:xfrm>
              <a:off x="7215437" y="1729062"/>
              <a:ext cx="360" cy="360"/>
            </p14:xfrm>
          </p:contentPart>
        </mc:Choice>
        <mc:Fallback xmlns="">
          <p:pic>
            <p:nvPicPr>
              <p:cNvPr id="15" name="Ink 14">
                <a:extLst>
                  <a:ext uri="{FF2B5EF4-FFF2-40B4-BE49-F238E27FC236}">
                    <a16:creationId xmlns:a16="http://schemas.microsoft.com/office/drawing/2014/main" id="{72D9CFD1-F82E-D5D9-A30A-B6B61A9A51BC}"/>
                  </a:ext>
                </a:extLst>
              </p:cNvPr>
              <p:cNvPicPr/>
              <p:nvPr/>
            </p:nvPicPr>
            <p:blipFill>
              <a:blip r:embed="rId6"/>
              <a:stretch>
                <a:fillRect/>
              </a:stretch>
            </p:blipFill>
            <p:spPr>
              <a:xfrm>
                <a:off x="7161437" y="162142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Ink 15">
                <a:extLst>
                  <a:ext uri="{FF2B5EF4-FFF2-40B4-BE49-F238E27FC236}">
                    <a16:creationId xmlns:a16="http://schemas.microsoft.com/office/drawing/2014/main" id="{4E67B16A-6D99-1486-44DB-B043F81A0AEA}"/>
                  </a:ext>
                </a:extLst>
              </p14:cNvPr>
              <p14:cNvContentPartPr/>
              <p14:nvPr/>
            </p14:nvContentPartPr>
            <p14:xfrm>
              <a:off x="1357877" y="1294542"/>
              <a:ext cx="360" cy="360"/>
            </p14:xfrm>
          </p:contentPart>
        </mc:Choice>
        <mc:Fallback xmlns="">
          <p:pic>
            <p:nvPicPr>
              <p:cNvPr id="16" name="Ink 15">
                <a:extLst>
                  <a:ext uri="{FF2B5EF4-FFF2-40B4-BE49-F238E27FC236}">
                    <a16:creationId xmlns:a16="http://schemas.microsoft.com/office/drawing/2014/main" id="{4E67B16A-6D99-1486-44DB-B043F81A0AEA}"/>
                  </a:ext>
                </a:extLst>
              </p:cNvPr>
              <p:cNvPicPr/>
              <p:nvPr/>
            </p:nvPicPr>
            <p:blipFill>
              <a:blip r:embed="rId6"/>
              <a:stretch>
                <a:fillRect/>
              </a:stretch>
            </p:blipFill>
            <p:spPr>
              <a:xfrm>
                <a:off x="1304237" y="1186902"/>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1D5B4B7A-EAB8-C4BE-DA3A-1723B81C4379}"/>
                  </a:ext>
                </a:extLst>
              </p14:cNvPr>
              <p14:cNvContentPartPr/>
              <p14:nvPr/>
            </p14:nvContentPartPr>
            <p14:xfrm>
              <a:off x="1031717" y="1783062"/>
              <a:ext cx="923400" cy="263880"/>
            </p14:xfrm>
          </p:contentPart>
        </mc:Choice>
        <mc:Fallback xmlns="">
          <p:pic>
            <p:nvPicPr>
              <p:cNvPr id="17" name="Ink 16">
                <a:extLst>
                  <a:ext uri="{FF2B5EF4-FFF2-40B4-BE49-F238E27FC236}">
                    <a16:creationId xmlns:a16="http://schemas.microsoft.com/office/drawing/2014/main" id="{1D5B4B7A-EAB8-C4BE-DA3A-1723B81C4379}"/>
                  </a:ext>
                </a:extLst>
              </p:cNvPr>
              <p:cNvPicPr/>
              <p:nvPr/>
            </p:nvPicPr>
            <p:blipFill>
              <a:blip r:embed="rId17"/>
              <a:stretch>
                <a:fillRect/>
              </a:stretch>
            </p:blipFill>
            <p:spPr>
              <a:xfrm>
                <a:off x="978077" y="1675422"/>
                <a:ext cx="1031040" cy="4795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A43A63C2-1A6F-13C9-B0D7-0FC62FEF0999}"/>
                  </a:ext>
                </a:extLst>
              </p14:cNvPr>
              <p14:cNvContentPartPr/>
              <p14:nvPr/>
            </p14:nvContentPartPr>
            <p14:xfrm>
              <a:off x="1276517" y="2281302"/>
              <a:ext cx="360" cy="360"/>
            </p14:xfrm>
          </p:contentPart>
        </mc:Choice>
        <mc:Fallback xmlns="">
          <p:pic>
            <p:nvPicPr>
              <p:cNvPr id="18" name="Ink 17">
                <a:extLst>
                  <a:ext uri="{FF2B5EF4-FFF2-40B4-BE49-F238E27FC236}">
                    <a16:creationId xmlns:a16="http://schemas.microsoft.com/office/drawing/2014/main" id="{A43A63C2-1A6F-13C9-B0D7-0FC62FEF0999}"/>
                  </a:ext>
                </a:extLst>
              </p:cNvPr>
              <p:cNvPicPr/>
              <p:nvPr/>
            </p:nvPicPr>
            <p:blipFill>
              <a:blip r:embed="rId6"/>
              <a:stretch>
                <a:fillRect/>
              </a:stretch>
            </p:blipFill>
            <p:spPr>
              <a:xfrm>
                <a:off x="1222517" y="2173662"/>
                <a:ext cx="108000" cy="216000"/>
              </a:xfrm>
              <a:prstGeom prst="rect">
                <a:avLst/>
              </a:prstGeom>
            </p:spPr>
          </p:pic>
        </mc:Fallback>
      </mc:AlternateContent>
      <p:pic>
        <p:nvPicPr>
          <p:cNvPr id="20" name="Picture 19" descr="A screen shot of a computer program&#10;&#10;Description automatically generated">
            <a:extLst>
              <a:ext uri="{FF2B5EF4-FFF2-40B4-BE49-F238E27FC236}">
                <a16:creationId xmlns:a16="http://schemas.microsoft.com/office/drawing/2014/main" id="{80C26ADF-8F3D-CFCF-938B-86A006BB18A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788209" y="1783062"/>
            <a:ext cx="3908508" cy="3658111"/>
          </a:xfrm>
          <a:prstGeom prst="rect">
            <a:avLst/>
          </a:prstGeom>
        </p:spPr>
      </p:pic>
    </p:spTree>
    <p:extLst>
      <p:ext uri="{BB962C8B-B14F-4D97-AF65-F5344CB8AC3E}">
        <p14:creationId xmlns:p14="http://schemas.microsoft.com/office/powerpoint/2010/main" val="34236228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679720" y="273858"/>
            <a:ext cx="4373593" cy="369332"/>
          </a:xfrm>
          <a:prstGeom prst="rect">
            <a:avLst/>
          </a:prstGeom>
          <a:noFill/>
          <a:ln w="28575">
            <a:solidFill>
              <a:srgbClr val="00B0F0"/>
            </a:solidFill>
          </a:ln>
        </p:spPr>
        <p:txBody>
          <a:bodyPr wrap="square" rtlCol="0">
            <a:spAutoFit/>
          </a:bodyPr>
          <a:lstStyle/>
          <a:p>
            <a:r>
              <a:rPr lang="en-IN" dirty="0"/>
              <a:t>                           </a:t>
            </a:r>
            <a:r>
              <a:rPr lang="en-IN" dirty="0" err="1"/>
              <a:t>BeautifulSoup</a:t>
            </a:r>
            <a:r>
              <a:rPr lang="en-IN" dirty="0"/>
              <a:t> .find() Method</a:t>
            </a:r>
          </a:p>
        </p:txBody>
      </p:sp>
      <p:sp>
        <p:nvSpPr>
          <p:cNvPr id="5" name="TextBox 4">
            <a:extLst>
              <a:ext uri="{FF2B5EF4-FFF2-40B4-BE49-F238E27FC236}">
                <a16:creationId xmlns:a16="http://schemas.microsoft.com/office/drawing/2014/main" id="{C7C307E5-78FA-F550-8CAE-FC828C3B87B0}"/>
              </a:ext>
            </a:extLst>
          </p:cNvPr>
          <p:cNvSpPr txBox="1"/>
          <p:nvPr/>
        </p:nvSpPr>
        <p:spPr>
          <a:xfrm>
            <a:off x="1475871" y="998541"/>
            <a:ext cx="9859067" cy="707886"/>
          </a:xfrm>
          <a:prstGeom prst="rect">
            <a:avLst/>
          </a:prstGeom>
          <a:noFill/>
          <a:ln w="12700">
            <a:solidFill>
              <a:schemeClr val="accent4">
                <a:lumMod val="75000"/>
              </a:schemeClr>
            </a:solidFill>
          </a:ln>
        </p:spPr>
        <p:txBody>
          <a:bodyPr wrap="square">
            <a:spAutoFit/>
          </a:bodyPr>
          <a:lstStyle/>
          <a:p>
            <a:r>
              <a:rPr lang="en-US" sz="1000" dirty="0"/>
              <a:t>We should use the .find() method when there is only one element that matches our query criteria, or just want the first element.</a:t>
            </a:r>
          </a:p>
          <a:p>
            <a:endParaRPr lang="en-US" sz="1000" dirty="0"/>
          </a:p>
          <a:p>
            <a:r>
              <a:rPr lang="en-US" sz="1000" dirty="0"/>
              <a:t>The .find() returns the first element that matches your query criteria.</a:t>
            </a:r>
          </a:p>
          <a:p>
            <a:endParaRPr lang="en-US" sz="1000" dirty="0"/>
          </a:p>
        </p:txBody>
      </p:sp>
      <p:pic>
        <p:nvPicPr>
          <p:cNvPr id="7" name="Picture 6" descr="A screen shot of a computer&#10;&#10;Description automatically generated">
            <a:extLst>
              <a:ext uri="{FF2B5EF4-FFF2-40B4-BE49-F238E27FC236}">
                <a16:creationId xmlns:a16="http://schemas.microsoft.com/office/drawing/2014/main" id="{BBFD1737-C7A2-37F6-40BB-FDBE175E9A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361" y="2722661"/>
            <a:ext cx="4439876" cy="3389755"/>
          </a:xfrm>
          <a:prstGeom prst="rect">
            <a:avLst/>
          </a:prstGeom>
        </p:spPr>
      </p:pic>
      <p:sp>
        <p:nvSpPr>
          <p:cNvPr id="13" name="TextBox 12">
            <a:extLst>
              <a:ext uri="{FF2B5EF4-FFF2-40B4-BE49-F238E27FC236}">
                <a16:creationId xmlns:a16="http://schemas.microsoft.com/office/drawing/2014/main" id="{BB28A21E-377D-7B9F-E979-457C5F9E3616}"/>
              </a:ext>
            </a:extLst>
          </p:cNvPr>
          <p:cNvSpPr txBox="1"/>
          <p:nvPr/>
        </p:nvSpPr>
        <p:spPr>
          <a:xfrm>
            <a:off x="3056299" y="1990966"/>
            <a:ext cx="7418560" cy="646331"/>
          </a:xfrm>
          <a:prstGeom prst="rect">
            <a:avLst/>
          </a:prstGeom>
          <a:noFill/>
          <a:ln w="19050">
            <a:solidFill>
              <a:schemeClr val="accent4">
                <a:lumMod val="75000"/>
              </a:schemeClr>
            </a:solidFill>
          </a:ln>
        </p:spPr>
        <p:txBody>
          <a:bodyPr wrap="square">
            <a:spAutoFit/>
          </a:bodyPr>
          <a:lstStyle/>
          <a:p>
            <a:r>
              <a:rPr lang="en-IN" dirty="0">
                <a:hlinkClick r:id="rId3"/>
              </a:rPr>
              <a:t>https://webscraper.io/test-sites/e-commerce/allinone/computers/tablets</a:t>
            </a:r>
            <a:endParaRPr lang="en-IN" dirty="0"/>
          </a:p>
          <a:p>
            <a:endParaRPr lang="en-IN" dirty="0"/>
          </a:p>
        </p:txBody>
      </p:sp>
      <p:pic>
        <p:nvPicPr>
          <p:cNvPr id="15" name="Picture 14" descr="A screen shot of a computer program&#10;&#10;Description automatically generated">
            <a:extLst>
              <a:ext uri="{FF2B5EF4-FFF2-40B4-BE49-F238E27FC236}">
                <a16:creationId xmlns:a16="http://schemas.microsoft.com/office/drawing/2014/main" id="{BAB2CD55-7057-ACFA-431E-231E8D0DAD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3727" y="2722661"/>
            <a:ext cx="5353492" cy="3292599"/>
          </a:xfrm>
          <a:prstGeom prst="rect">
            <a:avLst/>
          </a:prstGeom>
        </p:spPr>
      </p:pic>
    </p:spTree>
    <p:extLst>
      <p:ext uri="{BB962C8B-B14F-4D97-AF65-F5344CB8AC3E}">
        <p14:creationId xmlns:p14="http://schemas.microsoft.com/office/powerpoint/2010/main" val="14843842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2937337" y="219537"/>
            <a:ext cx="4373593" cy="369332"/>
          </a:xfrm>
          <a:prstGeom prst="rect">
            <a:avLst/>
          </a:prstGeom>
          <a:noFill/>
          <a:ln w="28575">
            <a:solidFill>
              <a:srgbClr val="00B0F0"/>
            </a:solidFill>
          </a:ln>
        </p:spPr>
        <p:txBody>
          <a:bodyPr wrap="square" rtlCol="0">
            <a:spAutoFit/>
          </a:bodyPr>
          <a:lstStyle/>
          <a:p>
            <a:r>
              <a:rPr lang="en-IN" dirty="0"/>
              <a:t>                           </a:t>
            </a:r>
            <a:r>
              <a:rPr lang="en-IN" dirty="0" err="1"/>
              <a:t>Find_all</a:t>
            </a:r>
            <a:r>
              <a:rPr lang="en-IN" dirty="0"/>
              <a:t> method with tag</a:t>
            </a:r>
          </a:p>
        </p:txBody>
      </p:sp>
      <p:sp>
        <p:nvSpPr>
          <p:cNvPr id="3" name="TextBox 2">
            <a:extLst>
              <a:ext uri="{FF2B5EF4-FFF2-40B4-BE49-F238E27FC236}">
                <a16:creationId xmlns:a16="http://schemas.microsoft.com/office/drawing/2014/main" id="{E9BC4653-F187-9C3B-5962-63E39DFDF74A}"/>
              </a:ext>
            </a:extLst>
          </p:cNvPr>
          <p:cNvSpPr txBox="1"/>
          <p:nvPr/>
        </p:nvSpPr>
        <p:spPr>
          <a:xfrm>
            <a:off x="1341799" y="908105"/>
            <a:ext cx="9508401" cy="646331"/>
          </a:xfrm>
          <a:prstGeom prst="rect">
            <a:avLst/>
          </a:prstGeom>
          <a:noFill/>
        </p:spPr>
        <p:txBody>
          <a:bodyPr wrap="square">
            <a:spAutoFit/>
          </a:bodyPr>
          <a:lstStyle/>
          <a:p>
            <a:r>
              <a:rPr lang="en-US" b="1" dirty="0">
                <a:solidFill>
                  <a:schemeClr val="accent2"/>
                </a:solidFill>
              </a:rPr>
              <a:t>Beautiful Soup's </a:t>
            </a:r>
            <a:r>
              <a:rPr lang="en-US" b="1" dirty="0" err="1">
                <a:solidFill>
                  <a:schemeClr val="accent2"/>
                </a:solidFill>
              </a:rPr>
              <a:t>find_all</a:t>
            </a:r>
            <a:r>
              <a:rPr lang="en-US" b="1" dirty="0">
                <a:solidFill>
                  <a:schemeClr val="accent2"/>
                </a:solidFill>
              </a:rPr>
              <a:t>() method returns a list of all the tags or strings that match a particular criteria.</a:t>
            </a:r>
            <a:endParaRPr lang="en-IN" b="1" dirty="0">
              <a:solidFill>
                <a:schemeClr val="accent2"/>
              </a:solidFill>
            </a:endParaRPr>
          </a:p>
        </p:txBody>
      </p:sp>
      <p:pic>
        <p:nvPicPr>
          <p:cNvPr id="8" name="Picture 7" descr="A screen shot of a computer program&#10;&#10;Description automatically generated">
            <a:extLst>
              <a:ext uri="{FF2B5EF4-FFF2-40B4-BE49-F238E27FC236}">
                <a16:creationId xmlns:a16="http://schemas.microsoft.com/office/drawing/2014/main" id="{EEA94E76-6709-7BE1-B7FF-890166211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725" y="2662082"/>
            <a:ext cx="4980102" cy="2774400"/>
          </a:xfrm>
          <a:prstGeom prst="rect">
            <a:avLst/>
          </a:prstGeom>
        </p:spPr>
      </p:pic>
      <p:sp>
        <p:nvSpPr>
          <p:cNvPr id="9" name="TextBox 8">
            <a:extLst>
              <a:ext uri="{FF2B5EF4-FFF2-40B4-BE49-F238E27FC236}">
                <a16:creationId xmlns:a16="http://schemas.microsoft.com/office/drawing/2014/main" id="{12DC8112-47B0-6E27-B80C-B4355D5115B6}"/>
              </a:ext>
            </a:extLst>
          </p:cNvPr>
          <p:cNvSpPr txBox="1"/>
          <p:nvPr/>
        </p:nvSpPr>
        <p:spPr>
          <a:xfrm>
            <a:off x="350806" y="1785094"/>
            <a:ext cx="7418560" cy="646331"/>
          </a:xfrm>
          <a:prstGeom prst="rect">
            <a:avLst/>
          </a:prstGeom>
          <a:noFill/>
          <a:ln w="19050">
            <a:solidFill>
              <a:schemeClr val="accent4">
                <a:lumMod val="75000"/>
              </a:schemeClr>
            </a:solidFill>
          </a:ln>
        </p:spPr>
        <p:txBody>
          <a:bodyPr wrap="square">
            <a:spAutoFit/>
          </a:bodyPr>
          <a:lstStyle/>
          <a:p>
            <a:r>
              <a:rPr lang="en-IN" dirty="0">
                <a:hlinkClick r:id="rId3"/>
              </a:rPr>
              <a:t>https://webscraper.io/test-sites/e-commerce/allinone/computers/tablets</a:t>
            </a:r>
            <a:endParaRPr lang="en-IN" dirty="0"/>
          </a:p>
          <a:p>
            <a:endParaRPr lang="en-IN" dirty="0"/>
          </a:p>
        </p:txBody>
      </p:sp>
      <p:pic>
        <p:nvPicPr>
          <p:cNvPr id="11" name="Picture 10" descr="A screen shot of a computer&#10;&#10;Description automatically generated">
            <a:extLst>
              <a:ext uri="{FF2B5EF4-FFF2-40B4-BE49-F238E27FC236}">
                <a16:creationId xmlns:a16="http://schemas.microsoft.com/office/drawing/2014/main" id="{69DD14E9-85B2-378A-B218-8352979326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7875" y="2662082"/>
            <a:ext cx="6049994" cy="2794793"/>
          </a:xfrm>
          <a:prstGeom prst="rect">
            <a:avLst/>
          </a:prstGeom>
        </p:spPr>
      </p:pic>
    </p:spTree>
    <p:extLst>
      <p:ext uri="{BB962C8B-B14F-4D97-AF65-F5344CB8AC3E}">
        <p14:creationId xmlns:p14="http://schemas.microsoft.com/office/powerpoint/2010/main" val="27017024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ADBE518F-A88A-8712-1821-501C572681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389" y="163165"/>
            <a:ext cx="4322730" cy="3122959"/>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6592A2C9-5A23-4259-697D-997595325A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1467" y="163165"/>
            <a:ext cx="4470858" cy="2722233"/>
          </a:xfrm>
          <a:prstGeom prst="rect">
            <a:avLst/>
          </a:prstGeom>
        </p:spPr>
      </p:pic>
      <p:pic>
        <p:nvPicPr>
          <p:cNvPr id="4" name="Picture 3">
            <a:extLst>
              <a:ext uri="{FF2B5EF4-FFF2-40B4-BE49-F238E27FC236}">
                <a16:creationId xmlns:a16="http://schemas.microsoft.com/office/drawing/2014/main" id="{EB63017F-9F88-6269-E641-A57454AAC2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6" y="3571877"/>
            <a:ext cx="5134485" cy="2503723"/>
          </a:xfrm>
          <a:prstGeom prst="rect">
            <a:avLst/>
          </a:prstGeom>
        </p:spPr>
      </p:pic>
      <p:pic>
        <p:nvPicPr>
          <p:cNvPr id="7" name="Picture 6">
            <a:extLst>
              <a:ext uri="{FF2B5EF4-FFF2-40B4-BE49-F238E27FC236}">
                <a16:creationId xmlns:a16="http://schemas.microsoft.com/office/drawing/2014/main" id="{91B59C5F-D98D-66E0-DDD5-7DDFA0B850F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1883" y="3475950"/>
            <a:ext cx="4722842" cy="2871999"/>
          </a:xfrm>
          <a:prstGeom prst="rect">
            <a:avLst/>
          </a:prstGeom>
        </p:spPr>
      </p:pic>
    </p:spTree>
    <p:extLst>
      <p:ext uri="{BB962C8B-B14F-4D97-AF65-F5344CB8AC3E}">
        <p14:creationId xmlns:p14="http://schemas.microsoft.com/office/powerpoint/2010/main" val="3821062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89A015-2544-6C91-0699-88F4E33822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9062" y="539636"/>
            <a:ext cx="6337626" cy="4445228"/>
          </a:xfrm>
          <a:prstGeom prst="rect">
            <a:avLst/>
          </a:prstGeom>
        </p:spPr>
      </p:pic>
    </p:spTree>
    <p:extLst>
      <p:ext uri="{BB962C8B-B14F-4D97-AF65-F5344CB8AC3E}">
        <p14:creationId xmlns:p14="http://schemas.microsoft.com/office/powerpoint/2010/main" val="799251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554F08-4F7F-594D-A770-FC5234C64604}"/>
              </a:ext>
            </a:extLst>
          </p:cNvPr>
          <p:cNvSpPr txBox="1"/>
          <p:nvPr/>
        </p:nvSpPr>
        <p:spPr>
          <a:xfrm>
            <a:off x="4743450" y="558284"/>
            <a:ext cx="2876550" cy="369332"/>
          </a:xfrm>
          <a:prstGeom prst="rect">
            <a:avLst/>
          </a:prstGeom>
          <a:solidFill>
            <a:schemeClr val="accent3">
              <a:lumMod val="40000"/>
              <a:lumOff val="60000"/>
            </a:schemeClr>
          </a:solidFill>
          <a:ln w="19050">
            <a:solidFill>
              <a:schemeClr val="accent1"/>
            </a:solidFill>
          </a:ln>
        </p:spPr>
        <p:txBody>
          <a:bodyPr wrap="square">
            <a:spAutoFit/>
          </a:bodyPr>
          <a:lstStyle/>
          <a:p>
            <a:pPr algn="ctr"/>
            <a:r>
              <a:rPr lang="en-US" b="1" dirty="0"/>
              <a:t>Search with String</a:t>
            </a:r>
            <a:endParaRPr lang="en-IN" b="1" dirty="0"/>
          </a:p>
        </p:txBody>
      </p:sp>
      <p:pic>
        <p:nvPicPr>
          <p:cNvPr id="6" name="Picture 5">
            <a:extLst>
              <a:ext uri="{FF2B5EF4-FFF2-40B4-BE49-F238E27FC236}">
                <a16:creationId xmlns:a16="http://schemas.microsoft.com/office/drawing/2014/main" id="{5B30BADD-CCC8-5756-760E-8DF68451603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85" y="1193729"/>
            <a:ext cx="6401129" cy="2756042"/>
          </a:xfrm>
          <a:prstGeom prst="rect">
            <a:avLst/>
          </a:prstGeom>
        </p:spPr>
      </p:pic>
    </p:spTree>
    <p:extLst>
      <p:ext uri="{BB962C8B-B14F-4D97-AF65-F5344CB8AC3E}">
        <p14:creationId xmlns:p14="http://schemas.microsoft.com/office/powerpoint/2010/main" val="30844768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6459029" cy="369332"/>
          </a:xfrm>
          <a:prstGeom prst="rect">
            <a:avLst/>
          </a:prstGeom>
          <a:noFill/>
          <a:ln w="28575">
            <a:solidFill>
              <a:srgbClr val="00B0F0"/>
            </a:solidFill>
          </a:ln>
        </p:spPr>
        <p:txBody>
          <a:bodyPr wrap="square" rtlCol="0">
            <a:spAutoFit/>
          </a:bodyPr>
          <a:lstStyle/>
          <a:p>
            <a:r>
              <a:rPr lang="en-IN" dirty="0"/>
              <a:t>                           </a:t>
            </a:r>
            <a:r>
              <a:rPr lang="en-US" dirty="0" err="1"/>
              <a:t>Beautifulsoup</a:t>
            </a:r>
            <a:r>
              <a:rPr lang="en-US" dirty="0"/>
              <a:t> -</a:t>
            </a:r>
            <a:r>
              <a:rPr lang="en-US" dirty="0" err="1"/>
              <a:t>Find_all</a:t>
            </a:r>
            <a:r>
              <a:rPr lang="en-US" dirty="0"/>
              <a:t>() with </a:t>
            </a:r>
            <a:r>
              <a:rPr lang="en-US" dirty="0" err="1"/>
              <a:t>RegEx</a:t>
            </a:r>
            <a:endParaRPr lang="en-IN" dirty="0"/>
          </a:p>
        </p:txBody>
      </p:sp>
      <p:pic>
        <p:nvPicPr>
          <p:cNvPr id="2" name="Picture 1">
            <a:extLst>
              <a:ext uri="{FF2B5EF4-FFF2-40B4-BE49-F238E27FC236}">
                <a16:creationId xmlns:a16="http://schemas.microsoft.com/office/drawing/2014/main" id="{F78A741B-A8A8-5E74-E7C2-39CE40B69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468" y="895264"/>
            <a:ext cx="5308805" cy="4638760"/>
          </a:xfrm>
          <a:prstGeom prst="rect">
            <a:avLst/>
          </a:prstGeom>
        </p:spPr>
      </p:pic>
      <p:pic>
        <p:nvPicPr>
          <p:cNvPr id="5" name="Picture 4">
            <a:extLst>
              <a:ext uri="{FF2B5EF4-FFF2-40B4-BE49-F238E27FC236}">
                <a16:creationId xmlns:a16="http://schemas.microsoft.com/office/drawing/2014/main" id="{3A42C220-344B-E350-648F-B7033DE99B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1633" y="895263"/>
            <a:ext cx="5923667" cy="4638761"/>
          </a:xfrm>
          <a:prstGeom prst="rect">
            <a:avLst/>
          </a:prstGeom>
        </p:spPr>
      </p:pic>
    </p:spTree>
    <p:extLst>
      <p:ext uri="{BB962C8B-B14F-4D97-AF65-F5344CB8AC3E}">
        <p14:creationId xmlns:p14="http://schemas.microsoft.com/office/powerpoint/2010/main" val="6047375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2589721" y="440970"/>
            <a:ext cx="7497254" cy="461665"/>
          </a:xfrm>
          <a:prstGeom prst="rect">
            <a:avLst/>
          </a:prstGeom>
          <a:noFill/>
          <a:ln w="28575">
            <a:solidFill>
              <a:srgbClr val="00B0F0"/>
            </a:solidFill>
          </a:ln>
        </p:spPr>
        <p:txBody>
          <a:bodyPr wrap="square" rtlCol="0">
            <a:spAutoFit/>
          </a:bodyPr>
          <a:lstStyle/>
          <a:p>
            <a:r>
              <a:rPr lang="en-US" sz="2400" dirty="0"/>
              <a:t>Web Scraping with Beautiful Soup and Pandas </a:t>
            </a:r>
            <a:endParaRPr lang="en-IN" sz="2400" dirty="0"/>
          </a:p>
        </p:txBody>
      </p:sp>
      <p:pic>
        <p:nvPicPr>
          <p:cNvPr id="3" name="Picture 2">
            <a:extLst>
              <a:ext uri="{FF2B5EF4-FFF2-40B4-BE49-F238E27FC236}">
                <a16:creationId xmlns:a16="http://schemas.microsoft.com/office/drawing/2014/main" id="{71663967-E6D7-F347-F0AE-20C4D32638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6401" y="2057306"/>
            <a:ext cx="8699947" cy="3657788"/>
          </a:xfrm>
          <a:prstGeom prst="rect">
            <a:avLst/>
          </a:prstGeom>
        </p:spPr>
      </p:pic>
      <p:sp>
        <p:nvSpPr>
          <p:cNvPr id="5" name="TextBox 4">
            <a:extLst>
              <a:ext uri="{FF2B5EF4-FFF2-40B4-BE49-F238E27FC236}">
                <a16:creationId xmlns:a16="http://schemas.microsoft.com/office/drawing/2014/main" id="{F16ECE04-719D-B9B2-63E0-47874BCB077A}"/>
              </a:ext>
            </a:extLst>
          </p:cNvPr>
          <p:cNvSpPr txBox="1"/>
          <p:nvPr/>
        </p:nvSpPr>
        <p:spPr>
          <a:xfrm>
            <a:off x="1038225" y="1085850"/>
            <a:ext cx="8439150" cy="369332"/>
          </a:xfrm>
          <a:prstGeom prst="rect">
            <a:avLst/>
          </a:prstGeom>
          <a:noFill/>
        </p:spPr>
        <p:txBody>
          <a:bodyPr wrap="square" rtlCol="0">
            <a:spAutoFit/>
          </a:bodyPr>
          <a:lstStyle/>
          <a:p>
            <a:r>
              <a:rPr lang="en-US" dirty="0"/>
              <a:t>We scrapped all the data of Product name, Description and review form given link </a:t>
            </a:r>
            <a:endParaRPr lang="en-IN" dirty="0"/>
          </a:p>
        </p:txBody>
      </p:sp>
    </p:spTree>
    <p:extLst>
      <p:ext uri="{BB962C8B-B14F-4D97-AF65-F5344CB8AC3E}">
        <p14:creationId xmlns:p14="http://schemas.microsoft.com/office/powerpoint/2010/main" val="506213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1ADD85-D777-4816-B139-76A06807A8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86" y="104670"/>
            <a:ext cx="5337339" cy="3619606"/>
          </a:xfrm>
          <a:prstGeom prst="rect">
            <a:avLst/>
          </a:prstGeom>
        </p:spPr>
      </p:pic>
      <p:pic>
        <p:nvPicPr>
          <p:cNvPr id="6" name="Picture 5">
            <a:extLst>
              <a:ext uri="{FF2B5EF4-FFF2-40B4-BE49-F238E27FC236}">
                <a16:creationId xmlns:a16="http://schemas.microsoft.com/office/drawing/2014/main" id="{EC86F0AA-FCAC-8D69-8F34-8623909C58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4511" y="117319"/>
            <a:ext cx="6537489" cy="3524431"/>
          </a:xfrm>
          <a:prstGeom prst="rect">
            <a:avLst/>
          </a:prstGeom>
        </p:spPr>
      </p:pic>
      <p:pic>
        <p:nvPicPr>
          <p:cNvPr id="8" name="Picture 7">
            <a:extLst>
              <a:ext uri="{FF2B5EF4-FFF2-40B4-BE49-F238E27FC236}">
                <a16:creationId xmlns:a16="http://schemas.microsoft.com/office/drawing/2014/main" id="{F9ADA9CA-56B2-18F3-E882-4E202C7504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73" y="3724276"/>
            <a:ext cx="9779503" cy="3016405"/>
          </a:xfrm>
          <a:prstGeom prst="rect">
            <a:avLst/>
          </a:prstGeom>
        </p:spPr>
      </p:pic>
    </p:spTree>
    <p:extLst>
      <p:ext uri="{BB962C8B-B14F-4D97-AF65-F5344CB8AC3E}">
        <p14:creationId xmlns:p14="http://schemas.microsoft.com/office/powerpoint/2010/main" val="933110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760B56-EA43-56E4-EAE0-BEFCC328A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31" y="444390"/>
            <a:ext cx="8142490" cy="3641835"/>
          </a:xfrm>
          <a:prstGeom prst="rect">
            <a:avLst/>
          </a:prstGeom>
        </p:spPr>
      </p:pic>
    </p:spTree>
    <p:extLst>
      <p:ext uri="{BB962C8B-B14F-4D97-AF65-F5344CB8AC3E}">
        <p14:creationId xmlns:p14="http://schemas.microsoft.com/office/powerpoint/2010/main" val="29861784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361246" y="421920"/>
            <a:ext cx="4373593" cy="369332"/>
          </a:xfrm>
          <a:prstGeom prst="rect">
            <a:avLst/>
          </a:prstGeom>
          <a:noFill/>
          <a:ln w="28575">
            <a:solidFill>
              <a:srgbClr val="00B0F0"/>
            </a:solidFill>
          </a:ln>
        </p:spPr>
        <p:txBody>
          <a:bodyPr wrap="square" rtlCol="0">
            <a:spAutoFit/>
          </a:bodyPr>
          <a:lstStyle/>
          <a:p>
            <a:pPr algn="l"/>
            <a:r>
              <a:rPr lang="en-US" b="1" i="0" dirty="0">
                <a:solidFill>
                  <a:srgbClr val="0F0F0F"/>
                </a:solidFill>
                <a:effectLst/>
                <a:latin typeface="YouTube Sans"/>
              </a:rPr>
              <a:t>Extract Data from Nested HTML Tags </a:t>
            </a:r>
          </a:p>
        </p:txBody>
      </p:sp>
      <p:pic>
        <p:nvPicPr>
          <p:cNvPr id="3" name="Picture 2">
            <a:extLst>
              <a:ext uri="{FF2B5EF4-FFF2-40B4-BE49-F238E27FC236}">
                <a16:creationId xmlns:a16="http://schemas.microsoft.com/office/drawing/2014/main" id="{C6D3C191-55EE-D5C3-0E0E-0E32AE7298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22" y="1222274"/>
            <a:ext cx="6585153" cy="3937202"/>
          </a:xfrm>
          <a:prstGeom prst="rect">
            <a:avLst/>
          </a:prstGeom>
        </p:spPr>
      </p:pic>
      <p:pic>
        <p:nvPicPr>
          <p:cNvPr id="6" name="Picture 5">
            <a:extLst>
              <a:ext uri="{FF2B5EF4-FFF2-40B4-BE49-F238E27FC236}">
                <a16:creationId xmlns:a16="http://schemas.microsoft.com/office/drawing/2014/main" id="{AFE5A7F3-EA71-1EE3-E264-247F16FD1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5285" y="1222274"/>
            <a:ext cx="5016665" cy="3937202"/>
          </a:xfrm>
          <a:prstGeom prst="rect">
            <a:avLst/>
          </a:prstGeom>
        </p:spPr>
      </p:pic>
    </p:spTree>
    <p:extLst>
      <p:ext uri="{BB962C8B-B14F-4D97-AF65-F5344CB8AC3E}">
        <p14:creationId xmlns:p14="http://schemas.microsoft.com/office/powerpoint/2010/main" val="998732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3CEC23-5789-7EAA-AFB2-FFFEAFEA652D}"/>
              </a:ext>
            </a:extLst>
          </p:cNvPr>
          <p:cNvSpPr txBox="1"/>
          <p:nvPr/>
        </p:nvSpPr>
        <p:spPr>
          <a:xfrm>
            <a:off x="3361246" y="421920"/>
            <a:ext cx="5296979" cy="369332"/>
          </a:xfrm>
          <a:prstGeom prst="rect">
            <a:avLst/>
          </a:prstGeom>
          <a:noFill/>
          <a:ln w="28575">
            <a:solidFill>
              <a:srgbClr val="00B0F0"/>
            </a:solidFill>
          </a:ln>
        </p:spPr>
        <p:txBody>
          <a:bodyPr wrap="square" rtlCol="0">
            <a:spAutoFit/>
          </a:bodyPr>
          <a:lstStyle/>
          <a:p>
            <a:pPr algn="l"/>
            <a:r>
              <a:rPr lang="en-US" b="1" i="0" dirty="0">
                <a:solidFill>
                  <a:srgbClr val="0F0F0F"/>
                </a:solidFill>
                <a:effectLst/>
                <a:latin typeface="YouTube Sans"/>
              </a:rPr>
              <a:t>Extract particular  Data from Nested HTML Tags </a:t>
            </a:r>
          </a:p>
        </p:txBody>
      </p:sp>
      <p:pic>
        <p:nvPicPr>
          <p:cNvPr id="5" name="Picture 4">
            <a:extLst>
              <a:ext uri="{FF2B5EF4-FFF2-40B4-BE49-F238E27FC236}">
                <a16:creationId xmlns:a16="http://schemas.microsoft.com/office/drawing/2014/main" id="{8BBC1167-5D7E-6D66-2A2F-A52DB0368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82" y="1193678"/>
            <a:ext cx="7150293" cy="4737343"/>
          </a:xfrm>
          <a:prstGeom prst="rect">
            <a:avLst/>
          </a:prstGeom>
        </p:spPr>
      </p:pic>
    </p:spTree>
    <p:extLst>
      <p:ext uri="{BB962C8B-B14F-4D97-AF65-F5344CB8AC3E}">
        <p14:creationId xmlns:p14="http://schemas.microsoft.com/office/powerpoint/2010/main" val="15387642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1399096" y="231420"/>
            <a:ext cx="4373593" cy="369332"/>
          </a:xfrm>
          <a:prstGeom prst="rect">
            <a:avLst/>
          </a:prstGeom>
          <a:noFill/>
          <a:ln w="28575">
            <a:solidFill>
              <a:srgbClr val="00B0F0"/>
            </a:solidFill>
          </a:ln>
        </p:spPr>
        <p:txBody>
          <a:bodyPr wrap="square" rtlCol="0">
            <a:spAutoFit/>
          </a:bodyPr>
          <a:lstStyle/>
          <a:p>
            <a:r>
              <a:rPr lang="en-IN" dirty="0"/>
              <a:t>                           Print Particular  name</a:t>
            </a:r>
          </a:p>
        </p:txBody>
      </p:sp>
      <p:pic>
        <p:nvPicPr>
          <p:cNvPr id="3" name="Picture 2">
            <a:extLst>
              <a:ext uri="{FF2B5EF4-FFF2-40B4-BE49-F238E27FC236}">
                <a16:creationId xmlns:a16="http://schemas.microsoft.com/office/drawing/2014/main" id="{42BF6342-F5DF-3EAD-9265-8DA01A9AED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6009" y="1022260"/>
            <a:ext cx="6451932" cy="3499030"/>
          </a:xfrm>
          <a:prstGeom prst="rect">
            <a:avLst/>
          </a:prstGeom>
        </p:spPr>
      </p:pic>
    </p:spTree>
    <p:extLst>
      <p:ext uri="{BB962C8B-B14F-4D97-AF65-F5344CB8AC3E}">
        <p14:creationId xmlns:p14="http://schemas.microsoft.com/office/powerpoint/2010/main" val="1074050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pic>
        <p:nvPicPr>
          <p:cNvPr id="3" name="Picture 2">
            <a:extLst>
              <a:ext uri="{FF2B5EF4-FFF2-40B4-BE49-F238E27FC236}">
                <a16:creationId xmlns:a16="http://schemas.microsoft.com/office/drawing/2014/main" id="{C1E8FA82-3CF7-C40E-9C3C-91447F11CD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100" y="1044486"/>
            <a:ext cx="5296172" cy="3397425"/>
          </a:xfrm>
          <a:prstGeom prst="rect">
            <a:avLst/>
          </a:prstGeom>
        </p:spPr>
      </p:pic>
      <p:pic>
        <p:nvPicPr>
          <p:cNvPr id="6" name="Picture 5">
            <a:extLst>
              <a:ext uri="{FF2B5EF4-FFF2-40B4-BE49-F238E27FC236}">
                <a16:creationId xmlns:a16="http://schemas.microsoft.com/office/drawing/2014/main" id="{B05808DD-A477-7326-CE62-57031306EC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135" y="1044486"/>
            <a:ext cx="5816765" cy="3397425"/>
          </a:xfrm>
          <a:prstGeom prst="rect">
            <a:avLst/>
          </a:prstGeom>
        </p:spPr>
      </p:pic>
    </p:spTree>
    <p:extLst>
      <p:ext uri="{BB962C8B-B14F-4D97-AF65-F5344CB8AC3E}">
        <p14:creationId xmlns:p14="http://schemas.microsoft.com/office/powerpoint/2010/main" val="26403407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70FFA5-48FC-E4C3-D71B-B5C69D450D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67" y="447611"/>
            <a:ext cx="5337458" cy="4667314"/>
          </a:xfrm>
          <a:prstGeom prst="rect">
            <a:avLst/>
          </a:prstGeom>
        </p:spPr>
      </p:pic>
      <p:pic>
        <p:nvPicPr>
          <p:cNvPr id="7" name="Picture 6">
            <a:extLst>
              <a:ext uri="{FF2B5EF4-FFF2-40B4-BE49-F238E27FC236}">
                <a16:creationId xmlns:a16="http://schemas.microsoft.com/office/drawing/2014/main" id="{4B06595B-B3AC-6DAE-0523-F4BD1FA1BF0A}"/>
              </a:ext>
            </a:extLst>
          </p:cNvPr>
          <p:cNvPicPr>
            <a:picLocks noChangeAspect="1"/>
          </p:cNvPicPr>
          <p:nvPr/>
        </p:nvPicPr>
        <p:blipFill>
          <a:blip r:embed="rId3"/>
          <a:stretch>
            <a:fillRect/>
          </a:stretch>
        </p:blipFill>
        <p:spPr>
          <a:xfrm>
            <a:off x="5743747" y="447611"/>
            <a:ext cx="5972673" cy="4667314"/>
          </a:xfrm>
          <a:prstGeom prst="rect">
            <a:avLst/>
          </a:prstGeom>
        </p:spPr>
      </p:pic>
    </p:spTree>
    <p:extLst>
      <p:ext uri="{BB962C8B-B14F-4D97-AF65-F5344CB8AC3E}">
        <p14:creationId xmlns:p14="http://schemas.microsoft.com/office/powerpoint/2010/main" val="15233937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321682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494357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54693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12393778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241664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025CA94-5DD3-A238-5FED-EF107B8F59A3}"/>
              </a:ext>
            </a:extLst>
          </p:cNvPr>
          <p:cNvSpPr txBox="1"/>
          <p:nvPr/>
        </p:nvSpPr>
        <p:spPr>
          <a:xfrm>
            <a:off x="285750" y="325815"/>
            <a:ext cx="6934200" cy="2585323"/>
          </a:xfrm>
          <a:prstGeom prst="rect">
            <a:avLst/>
          </a:prstGeom>
          <a:solidFill>
            <a:schemeClr val="accent3">
              <a:lumMod val="40000"/>
              <a:lumOff val="60000"/>
            </a:schemeClr>
          </a:solidFill>
        </p:spPr>
        <p:txBody>
          <a:bodyPr wrap="square">
            <a:spAutoFit/>
          </a:bodyPr>
          <a:lstStyle/>
          <a:p>
            <a:pPr algn="ctr"/>
            <a:r>
              <a:rPr lang="en-US" b="1" dirty="0"/>
              <a:t>Response object</a:t>
            </a:r>
          </a:p>
          <a:p>
            <a:r>
              <a:rPr lang="en-US" dirty="0"/>
              <a:t> </a:t>
            </a:r>
          </a:p>
          <a:p>
            <a:r>
              <a:rPr lang="en-US" dirty="0"/>
              <a:t>When one makes a request to a URI, it returns a response. This Response object in terms of python is returned by </a:t>
            </a:r>
            <a:r>
              <a:rPr lang="en-US" dirty="0" err="1"/>
              <a:t>requests.method</a:t>
            </a:r>
            <a:r>
              <a:rPr lang="en-US" dirty="0"/>
              <a:t>(), method being – get, post, put, etc. Response is a powerful object with lots of functions and attributes that assist in normalizing data or creating ideal portions of code. For example, </a:t>
            </a:r>
            <a:r>
              <a:rPr lang="en-US" dirty="0" err="1"/>
              <a:t>response.status_code</a:t>
            </a:r>
            <a:r>
              <a:rPr lang="en-US" dirty="0"/>
              <a:t> returns the status code from the headers itself, and one can check if the request was processed successfully or not.</a:t>
            </a:r>
            <a:endParaRPr lang="en-IN" dirty="0"/>
          </a:p>
        </p:txBody>
      </p:sp>
      <p:pic>
        <p:nvPicPr>
          <p:cNvPr id="6" name="Picture 5">
            <a:extLst>
              <a:ext uri="{FF2B5EF4-FFF2-40B4-BE49-F238E27FC236}">
                <a16:creationId xmlns:a16="http://schemas.microsoft.com/office/drawing/2014/main" id="{0E532170-F324-808D-AED6-7864C2ECF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6445" y="3216184"/>
            <a:ext cx="5067560" cy="3549832"/>
          </a:xfrm>
          <a:prstGeom prst="rect">
            <a:avLst/>
          </a:prstGeom>
        </p:spPr>
      </p:pic>
    </p:spTree>
    <p:extLst>
      <p:ext uri="{BB962C8B-B14F-4D97-AF65-F5344CB8AC3E}">
        <p14:creationId xmlns:p14="http://schemas.microsoft.com/office/powerpoint/2010/main" val="3147194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42037856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7674376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510183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3363179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3224961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1718405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800886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9877212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13438007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4277690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438DA4-3FAB-13A3-ABFD-3314AA614ED9}"/>
              </a:ext>
            </a:extLst>
          </p:cNvPr>
          <p:cNvSpPr txBox="1"/>
          <p:nvPr/>
        </p:nvSpPr>
        <p:spPr>
          <a:xfrm>
            <a:off x="47625" y="240595"/>
            <a:ext cx="2590800" cy="369332"/>
          </a:xfrm>
          <a:prstGeom prst="rect">
            <a:avLst/>
          </a:prstGeom>
          <a:solidFill>
            <a:schemeClr val="accent3">
              <a:lumMod val="40000"/>
              <a:lumOff val="60000"/>
            </a:schemeClr>
          </a:solidFill>
        </p:spPr>
        <p:txBody>
          <a:bodyPr wrap="square">
            <a:spAutoFit/>
          </a:bodyPr>
          <a:lstStyle/>
          <a:p>
            <a:pPr algn="ctr"/>
            <a:r>
              <a:rPr lang="en-IN" dirty="0" err="1"/>
              <a:t>BeautifulSoup</a:t>
            </a:r>
            <a:r>
              <a:rPr lang="en-IN" dirty="0"/>
              <a:t> Library </a:t>
            </a:r>
          </a:p>
        </p:txBody>
      </p:sp>
      <p:sp>
        <p:nvSpPr>
          <p:cNvPr id="6" name="TextBox 5">
            <a:extLst>
              <a:ext uri="{FF2B5EF4-FFF2-40B4-BE49-F238E27FC236}">
                <a16:creationId xmlns:a16="http://schemas.microsoft.com/office/drawing/2014/main" id="{ACDE6099-AD6A-4041-4AEE-00017A1104AD}"/>
              </a:ext>
            </a:extLst>
          </p:cNvPr>
          <p:cNvSpPr txBox="1"/>
          <p:nvPr/>
        </p:nvSpPr>
        <p:spPr>
          <a:xfrm>
            <a:off x="4933950" y="585043"/>
            <a:ext cx="7029450" cy="4801314"/>
          </a:xfrm>
          <a:prstGeom prst="rect">
            <a:avLst/>
          </a:prstGeom>
          <a:solidFill>
            <a:schemeClr val="accent4">
              <a:lumMod val="60000"/>
              <a:lumOff val="40000"/>
            </a:schemeClr>
          </a:solidFill>
        </p:spPr>
        <p:txBody>
          <a:bodyPr wrap="square">
            <a:spAutoFit/>
          </a:bodyPr>
          <a:lstStyle/>
          <a:p>
            <a:pPr algn="ctr"/>
            <a:r>
              <a:rPr lang="en-US" dirty="0"/>
              <a:t>Features of Beautiful Soup</a:t>
            </a:r>
          </a:p>
          <a:p>
            <a:r>
              <a:rPr lang="en-US" dirty="0"/>
              <a:t>Beautiful Soup is a Python library developed for quick reversal projects like screen-scraping. Three features make it powerful:</a:t>
            </a:r>
          </a:p>
          <a:p>
            <a:endParaRPr lang="en-US" dirty="0"/>
          </a:p>
          <a:p>
            <a:r>
              <a:rPr lang="en-US" dirty="0"/>
              <a:t>1. Beautiful Soup provides a few simple methods and Pythonic phrases for guiding, searching, and changing a parse tree: a toolkit for studying a document and removing what you need. It doesn’t take much code to document an application.</a:t>
            </a:r>
          </a:p>
          <a:p>
            <a:endParaRPr lang="en-US" dirty="0"/>
          </a:p>
          <a:p>
            <a:r>
              <a:rPr lang="en-US" dirty="0"/>
              <a:t>2. Beautiful Soup automatically converts incoming records to Unicode and outgoing forms to UTF-8. You don’t have to think about encodings unless the document doesn’t define an encoding, and Beautiful Soup can’t catch one. Then you just have to choose the original encoding.</a:t>
            </a:r>
          </a:p>
          <a:p>
            <a:endParaRPr lang="en-US" dirty="0"/>
          </a:p>
          <a:p>
            <a:r>
              <a:rPr lang="en-US" dirty="0"/>
              <a:t>3. Beautiful Soup sits on top of famous Python parsers like LXML and HTML, allowing you to try different parsing strategies or trade speed for flexibility.</a:t>
            </a:r>
            <a:endParaRPr lang="en-IN" dirty="0"/>
          </a:p>
        </p:txBody>
      </p:sp>
      <p:sp>
        <p:nvSpPr>
          <p:cNvPr id="8" name="TextBox 7">
            <a:extLst>
              <a:ext uri="{FF2B5EF4-FFF2-40B4-BE49-F238E27FC236}">
                <a16:creationId xmlns:a16="http://schemas.microsoft.com/office/drawing/2014/main" id="{F772B1E0-706D-5BB9-C679-C6C10F0E3888}"/>
              </a:ext>
            </a:extLst>
          </p:cNvPr>
          <p:cNvSpPr txBox="1"/>
          <p:nvPr/>
        </p:nvSpPr>
        <p:spPr>
          <a:xfrm>
            <a:off x="1638300" y="692454"/>
            <a:ext cx="2409825" cy="369332"/>
          </a:xfrm>
          <a:prstGeom prst="rect">
            <a:avLst/>
          </a:prstGeom>
          <a:solidFill>
            <a:schemeClr val="accent2">
              <a:lumMod val="75000"/>
            </a:schemeClr>
          </a:solidFill>
        </p:spPr>
        <p:txBody>
          <a:bodyPr wrap="square">
            <a:spAutoFit/>
          </a:bodyPr>
          <a:lstStyle/>
          <a:p>
            <a:r>
              <a:rPr lang="en-IN" dirty="0"/>
              <a:t>Installation</a:t>
            </a:r>
          </a:p>
        </p:txBody>
      </p:sp>
      <p:sp>
        <p:nvSpPr>
          <p:cNvPr id="10" name="TextBox 9">
            <a:extLst>
              <a:ext uri="{FF2B5EF4-FFF2-40B4-BE49-F238E27FC236}">
                <a16:creationId xmlns:a16="http://schemas.microsoft.com/office/drawing/2014/main" id="{7B969E36-5C37-3823-3092-0DE59A47E799}"/>
              </a:ext>
            </a:extLst>
          </p:cNvPr>
          <p:cNvSpPr txBox="1"/>
          <p:nvPr/>
        </p:nvSpPr>
        <p:spPr>
          <a:xfrm>
            <a:off x="1771650" y="1471643"/>
            <a:ext cx="2962275" cy="369332"/>
          </a:xfrm>
          <a:prstGeom prst="rect">
            <a:avLst/>
          </a:prstGeom>
          <a:solidFill>
            <a:schemeClr val="accent1">
              <a:lumMod val="40000"/>
              <a:lumOff val="60000"/>
            </a:schemeClr>
          </a:solidFill>
        </p:spPr>
        <p:txBody>
          <a:bodyPr wrap="square">
            <a:spAutoFit/>
          </a:bodyPr>
          <a:lstStyle/>
          <a:p>
            <a:r>
              <a:rPr lang="en-IN" dirty="0"/>
              <a:t>pip install beautifulsoup4</a:t>
            </a:r>
          </a:p>
        </p:txBody>
      </p:sp>
    </p:spTree>
    <p:extLst>
      <p:ext uri="{BB962C8B-B14F-4D97-AF65-F5344CB8AC3E}">
        <p14:creationId xmlns:p14="http://schemas.microsoft.com/office/powerpoint/2010/main" val="34854127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301666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694008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11686192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730956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14681796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1345095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369197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363559696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281177024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12119333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0FAC66-3CDE-AB45-7A9F-A66FB385BE82}"/>
              </a:ext>
            </a:extLst>
          </p:cNvPr>
          <p:cNvSpPr txBox="1"/>
          <p:nvPr/>
        </p:nvSpPr>
        <p:spPr>
          <a:xfrm>
            <a:off x="361950" y="273814"/>
            <a:ext cx="6096000" cy="2862322"/>
          </a:xfrm>
          <a:prstGeom prst="rect">
            <a:avLst/>
          </a:prstGeom>
          <a:solidFill>
            <a:schemeClr val="accent6">
              <a:lumMod val="40000"/>
              <a:lumOff val="60000"/>
            </a:schemeClr>
          </a:solidFill>
        </p:spPr>
        <p:txBody>
          <a:bodyPr wrap="square">
            <a:spAutoFit/>
          </a:bodyPr>
          <a:lstStyle/>
          <a:p>
            <a:pPr algn="ctr"/>
            <a:r>
              <a:rPr lang="en-US" b="1" dirty="0">
                <a:solidFill>
                  <a:srgbClr val="002060"/>
                </a:solidFill>
              </a:rPr>
              <a:t>Inspecting Website</a:t>
            </a:r>
          </a:p>
          <a:p>
            <a:r>
              <a:rPr lang="en-US" dirty="0"/>
              <a:t> </a:t>
            </a:r>
          </a:p>
          <a:p>
            <a:endParaRPr lang="en-US" dirty="0"/>
          </a:p>
          <a:p>
            <a:r>
              <a:rPr lang="en-US" dirty="0"/>
              <a:t>Before getting out any information from the HTML of the page, we must understand the structure of the page. This is needed to be done in order to select the desired data from the entire page. We can do this by right-clicking on the page we want to scrape and select inspect element.</a:t>
            </a:r>
          </a:p>
          <a:p>
            <a:endParaRPr lang="en-US" dirty="0"/>
          </a:p>
          <a:p>
            <a:r>
              <a:rPr lang="en-US" dirty="0"/>
              <a:t> </a:t>
            </a:r>
            <a:endParaRPr lang="en-IN" dirty="0"/>
          </a:p>
        </p:txBody>
      </p:sp>
      <p:pic>
        <p:nvPicPr>
          <p:cNvPr id="6" name="Picture 5">
            <a:extLst>
              <a:ext uri="{FF2B5EF4-FFF2-40B4-BE49-F238E27FC236}">
                <a16:creationId xmlns:a16="http://schemas.microsoft.com/office/drawing/2014/main" id="{9119BEEF-25BF-08FA-C055-53F216AB84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5391" y="3136136"/>
            <a:ext cx="8456055" cy="3586104"/>
          </a:xfrm>
          <a:prstGeom prst="rect">
            <a:avLst/>
          </a:prstGeom>
        </p:spPr>
      </p:pic>
    </p:spTree>
    <p:extLst>
      <p:ext uri="{BB962C8B-B14F-4D97-AF65-F5344CB8AC3E}">
        <p14:creationId xmlns:p14="http://schemas.microsoft.com/office/powerpoint/2010/main" val="146975894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38160300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4373593" cy="369332"/>
          </a:xfrm>
          <a:prstGeom prst="rect">
            <a:avLst/>
          </a:prstGeom>
          <a:noFill/>
          <a:ln w="28575">
            <a:solidFill>
              <a:srgbClr val="00B0F0"/>
            </a:solidFill>
          </a:ln>
        </p:spPr>
        <p:txBody>
          <a:bodyPr wrap="square" rtlCol="0">
            <a:spAutoFit/>
          </a:bodyPr>
          <a:lstStyle/>
          <a:p>
            <a:r>
              <a:rPr lang="en-IN" dirty="0"/>
              <a:t>                           Web Scrapping </a:t>
            </a:r>
          </a:p>
        </p:txBody>
      </p:sp>
    </p:spTree>
    <p:extLst>
      <p:ext uri="{BB962C8B-B14F-4D97-AF65-F5344CB8AC3E}">
        <p14:creationId xmlns:p14="http://schemas.microsoft.com/office/powerpoint/2010/main" val="48373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3AC54E-18EA-11CB-FEC5-BC9091D2FCA2}"/>
              </a:ext>
            </a:extLst>
          </p:cNvPr>
          <p:cNvSpPr txBox="1"/>
          <p:nvPr/>
        </p:nvSpPr>
        <p:spPr>
          <a:xfrm>
            <a:off x="276225" y="209908"/>
            <a:ext cx="4572000" cy="4801314"/>
          </a:xfrm>
          <a:prstGeom prst="rect">
            <a:avLst/>
          </a:prstGeom>
          <a:solidFill>
            <a:schemeClr val="accent4">
              <a:lumMod val="40000"/>
              <a:lumOff val="60000"/>
            </a:schemeClr>
          </a:solidFill>
        </p:spPr>
        <p:txBody>
          <a:bodyPr wrap="square">
            <a:spAutoFit/>
          </a:bodyPr>
          <a:lstStyle/>
          <a:p>
            <a:pPr algn="ctr"/>
            <a:r>
              <a:rPr lang="en-US" b="1" dirty="0"/>
              <a:t>Parsing the HTML</a:t>
            </a:r>
          </a:p>
          <a:p>
            <a:r>
              <a:rPr lang="en-US" dirty="0"/>
              <a:t> </a:t>
            </a:r>
          </a:p>
          <a:p>
            <a:endParaRPr lang="en-US" dirty="0"/>
          </a:p>
          <a:p>
            <a:r>
              <a:rPr lang="en-US" dirty="0"/>
              <a:t>After getting the HTML of the page let’s see how to parse this raw HTML code into some useful information. First of all, we will create a </a:t>
            </a:r>
            <a:r>
              <a:rPr lang="en-US" dirty="0" err="1"/>
              <a:t>BeautifulSoup</a:t>
            </a:r>
            <a:r>
              <a:rPr lang="en-US" dirty="0"/>
              <a:t> object by specifying the parser we want to use.</a:t>
            </a:r>
          </a:p>
          <a:p>
            <a:endParaRPr lang="en-US" dirty="0"/>
          </a:p>
          <a:p>
            <a:r>
              <a:rPr lang="en-US" dirty="0"/>
              <a:t> </a:t>
            </a:r>
          </a:p>
          <a:p>
            <a:r>
              <a:rPr lang="en-US" dirty="0"/>
              <a:t>Note: </a:t>
            </a:r>
            <a:r>
              <a:rPr lang="en-US" dirty="0" err="1"/>
              <a:t>BeautifulSoup</a:t>
            </a:r>
            <a:r>
              <a:rPr lang="en-US" dirty="0"/>
              <a:t> library is built on top of the HTML parsing libraries like html5lib, </a:t>
            </a:r>
            <a:r>
              <a:rPr lang="en-US" dirty="0" err="1"/>
              <a:t>lxml</a:t>
            </a:r>
            <a:r>
              <a:rPr lang="en-US" dirty="0"/>
              <a:t>, </a:t>
            </a:r>
            <a:r>
              <a:rPr lang="en-US" dirty="0" err="1"/>
              <a:t>html.parser</a:t>
            </a:r>
            <a:r>
              <a:rPr lang="en-US" dirty="0"/>
              <a:t>, etc. So </a:t>
            </a:r>
            <a:r>
              <a:rPr lang="en-US" dirty="0" err="1"/>
              <a:t>BeautifulSoup</a:t>
            </a:r>
            <a:r>
              <a:rPr lang="en-US" dirty="0"/>
              <a:t> object and specify the parser library can be created at the same time.</a:t>
            </a:r>
          </a:p>
          <a:p>
            <a:endParaRPr lang="en-US" dirty="0"/>
          </a:p>
          <a:p>
            <a:r>
              <a:rPr lang="en-US" dirty="0"/>
              <a:t> </a:t>
            </a:r>
            <a:endParaRPr lang="en-IN" dirty="0"/>
          </a:p>
        </p:txBody>
      </p:sp>
      <p:pic>
        <p:nvPicPr>
          <p:cNvPr id="6" name="Picture 5">
            <a:extLst>
              <a:ext uri="{FF2B5EF4-FFF2-40B4-BE49-F238E27FC236}">
                <a16:creationId xmlns:a16="http://schemas.microsoft.com/office/drawing/2014/main" id="{8E7F14D6-A774-AB43-45DB-EA864467E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9453" y="209908"/>
            <a:ext cx="7089672" cy="4381500"/>
          </a:xfrm>
          <a:prstGeom prst="rect">
            <a:avLst/>
          </a:prstGeom>
        </p:spPr>
      </p:pic>
    </p:spTree>
    <p:extLst>
      <p:ext uri="{BB962C8B-B14F-4D97-AF65-F5344CB8AC3E}">
        <p14:creationId xmlns:p14="http://schemas.microsoft.com/office/powerpoint/2010/main" val="733535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027871" y="174270"/>
            <a:ext cx="3201479" cy="369332"/>
          </a:xfrm>
          <a:prstGeom prst="rect">
            <a:avLst/>
          </a:prstGeom>
          <a:noFill/>
          <a:ln w="28575">
            <a:solidFill>
              <a:srgbClr val="00B0F0"/>
            </a:solidFill>
          </a:ln>
        </p:spPr>
        <p:txBody>
          <a:bodyPr wrap="square" rtlCol="0">
            <a:spAutoFit/>
          </a:bodyPr>
          <a:lstStyle/>
          <a:p>
            <a:r>
              <a:rPr lang="en-US" b="0" i="0" dirty="0">
                <a:solidFill>
                  <a:srgbClr val="273239"/>
                </a:solidFill>
                <a:effectLst/>
                <a:latin typeface="Nunito" pitchFamily="2" charset="0"/>
              </a:rPr>
              <a:t>Extract the title of the page</a:t>
            </a:r>
            <a:endParaRPr lang="en-IN" dirty="0"/>
          </a:p>
        </p:txBody>
      </p:sp>
      <p:pic>
        <p:nvPicPr>
          <p:cNvPr id="3" name="Picture 2">
            <a:extLst>
              <a:ext uri="{FF2B5EF4-FFF2-40B4-BE49-F238E27FC236}">
                <a16:creationId xmlns:a16="http://schemas.microsoft.com/office/drawing/2014/main" id="{6761D333-EE0B-7CBA-35FA-5C29CCD490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506" y="1009548"/>
            <a:ext cx="5344729" cy="3962604"/>
          </a:xfrm>
          <a:prstGeom prst="rect">
            <a:avLst/>
          </a:prstGeom>
        </p:spPr>
      </p:pic>
    </p:spTree>
    <p:extLst>
      <p:ext uri="{BB962C8B-B14F-4D97-AF65-F5344CB8AC3E}">
        <p14:creationId xmlns:p14="http://schemas.microsoft.com/office/powerpoint/2010/main" val="32402052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FA18E43-11A7-37FF-2406-E10FE99023B8}"/>
              </a:ext>
            </a:extLst>
          </p:cNvPr>
          <p:cNvSpPr txBox="1"/>
          <p:nvPr/>
        </p:nvSpPr>
        <p:spPr>
          <a:xfrm>
            <a:off x="3666046" y="269520"/>
            <a:ext cx="8078279" cy="1754326"/>
          </a:xfrm>
          <a:prstGeom prst="rect">
            <a:avLst/>
          </a:prstGeom>
          <a:noFill/>
          <a:ln w="28575">
            <a:solidFill>
              <a:srgbClr val="00B0F0"/>
            </a:solidFill>
          </a:ln>
        </p:spPr>
        <p:txBody>
          <a:bodyPr wrap="square" rtlCol="0">
            <a:spAutoFit/>
          </a:bodyPr>
          <a:lstStyle/>
          <a:p>
            <a:pPr algn="l" fontAlgn="base"/>
            <a:r>
              <a:rPr lang="en-US" b="1" i="0" dirty="0">
                <a:solidFill>
                  <a:srgbClr val="273239"/>
                </a:solidFill>
                <a:effectLst/>
                <a:latin typeface="Nunito" pitchFamily="2" charset="0"/>
              </a:rPr>
              <a:t>Finding Elements</a:t>
            </a:r>
          </a:p>
          <a:p>
            <a:pPr algn="l" fontAlgn="base"/>
            <a:r>
              <a:rPr lang="en-US" b="0" i="0" dirty="0">
                <a:solidFill>
                  <a:srgbClr val="273239"/>
                </a:solidFill>
                <a:effectLst/>
                <a:latin typeface="Nunito" pitchFamily="2" charset="0"/>
              </a:rPr>
              <a:t>Now, we would like to extract some useful data from the HTML content. The soup object contains all the data in the nested structure which could be programmatically extracted. The website we want to scrape contains a lot of text so now let’s scrape all those content. First, let’s inspect the webpage we want to scrape. </a:t>
            </a:r>
          </a:p>
        </p:txBody>
      </p:sp>
    </p:spTree>
    <p:extLst>
      <p:ext uri="{BB962C8B-B14F-4D97-AF65-F5344CB8AC3E}">
        <p14:creationId xmlns:p14="http://schemas.microsoft.com/office/powerpoint/2010/main" val="2736085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659</TotalTime>
  <Words>999</Words>
  <Application>Microsoft Office PowerPoint</Application>
  <PresentationFormat>Widescreen</PresentationFormat>
  <Paragraphs>104</Paragraphs>
  <Slides>61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Nunito</vt:lpstr>
      <vt:lpstr>YouTube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HP</dc:creator>
  <cp:lastModifiedBy>Lappy House</cp:lastModifiedBy>
  <cp:revision>6</cp:revision>
  <dcterms:created xsi:type="dcterms:W3CDTF">2023-09-28T06:19:26Z</dcterms:created>
  <dcterms:modified xsi:type="dcterms:W3CDTF">2023-09-30T01:29:11Z</dcterms:modified>
</cp:coreProperties>
</file>